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slideLayouts/slideLayout34.xml" ContentType="application/vnd.openxmlformats-officedocument.presentationml.slideLayout+xml"/>
  <Override PartName="/ppt/theme/theme6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7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slideLayouts/slideLayout4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71"/>
  </p:notesMasterIdLst>
  <p:handoutMasterIdLst>
    <p:handoutMasterId r:id="rId72"/>
  </p:handoutMasterIdLst>
  <p:sldIdLst>
    <p:sldId id="859" r:id="rId10"/>
    <p:sldId id="460" r:id="rId11"/>
    <p:sldId id="913" r:id="rId12"/>
    <p:sldId id="906" r:id="rId13"/>
    <p:sldId id="907" r:id="rId14"/>
    <p:sldId id="915" r:id="rId15"/>
    <p:sldId id="916" r:id="rId16"/>
    <p:sldId id="920" r:id="rId17"/>
    <p:sldId id="919" r:id="rId18"/>
    <p:sldId id="922" r:id="rId19"/>
    <p:sldId id="911" r:id="rId20"/>
    <p:sldId id="921" r:id="rId21"/>
    <p:sldId id="923" r:id="rId22"/>
    <p:sldId id="924" r:id="rId23"/>
    <p:sldId id="925" r:id="rId24"/>
    <p:sldId id="975" r:id="rId25"/>
    <p:sldId id="927" r:id="rId26"/>
    <p:sldId id="863" r:id="rId27"/>
    <p:sldId id="956" r:id="rId28"/>
    <p:sldId id="944" r:id="rId29"/>
    <p:sldId id="936" r:id="rId30"/>
    <p:sldId id="961" r:id="rId31"/>
    <p:sldId id="960" r:id="rId32"/>
    <p:sldId id="889" r:id="rId33"/>
    <p:sldId id="934" r:id="rId34"/>
    <p:sldId id="962" r:id="rId35"/>
    <p:sldId id="935" r:id="rId36"/>
    <p:sldId id="963" r:id="rId37"/>
    <p:sldId id="959" r:id="rId38"/>
    <p:sldId id="965" r:id="rId39"/>
    <p:sldId id="964" r:id="rId40"/>
    <p:sldId id="976" r:id="rId41"/>
    <p:sldId id="946" r:id="rId42"/>
    <p:sldId id="948" r:id="rId43"/>
    <p:sldId id="949" r:id="rId44"/>
    <p:sldId id="950" r:id="rId45"/>
    <p:sldId id="977" r:id="rId46"/>
    <p:sldId id="954" r:id="rId47"/>
    <p:sldId id="967" r:id="rId48"/>
    <p:sldId id="968" r:id="rId49"/>
    <p:sldId id="970" r:id="rId50"/>
    <p:sldId id="971" r:id="rId51"/>
    <p:sldId id="966" r:id="rId52"/>
    <p:sldId id="958" r:id="rId53"/>
    <p:sldId id="895" r:id="rId54"/>
    <p:sldId id="896" r:id="rId55"/>
    <p:sldId id="897" r:id="rId56"/>
    <p:sldId id="898" r:id="rId57"/>
    <p:sldId id="892" r:id="rId58"/>
    <p:sldId id="854" r:id="rId59"/>
    <p:sldId id="893" r:id="rId60"/>
    <p:sldId id="980" r:id="rId61"/>
    <p:sldId id="982" r:id="rId62"/>
    <p:sldId id="983" r:id="rId63"/>
    <p:sldId id="981" r:id="rId64"/>
    <p:sldId id="858" r:id="rId65"/>
    <p:sldId id="856" r:id="rId66"/>
    <p:sldId id="830" r:id="rId67"/>
    <p:sldId id="880" r:id="rId68"/>
    <p:sldId id="903" r:id="rId69"/>
    <p:sldId id="930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557050-7DA0-EC4A-83DC-305F29EA8BCF}">
          <p14:sldIdLst>
            <p14:sldId id="859"/>
            <p14:sldId id="460"/>
          </p14:sldIdLst>
        </p14:section>
        <p14:section name="Decorators" id="{F6628ECC-D9E7-134D-AD5A-199DBFA28723}">
          <p14:sldIdLst>
            <p14:sldId id="913"/>
            <p14:sldId id="906"/>
            <p14:sldId id="907"/>
            <p14:sldId id="915"/>
            <p14:sldId id="916"/>
            <p14:sldId id="920"/>
            <p14:sldId id="919"/>
            <p14:sldId id="922"/>
            <p14:sldId id="911"/>
            <p14:sldId id="921"/>
            <p14:sldId id="923"/>
            <p14:sldId id="924"/>
            <p14:sldId id="925"/>
            <p14:sldId id="975"/>
            <p14:sldId id="927"/>
          </p14:sldIdLst>
        </p14:section>
        <p14:section name="Encapsulation" id="{EE72C608-7766-6643-9F4C-BA9C8A8E8607}">
          <p14:sldIdLst>
            <p14:sldId id="863"/>
            <p14:sldId id="956"/>
            <p14:sldId id="944"/>
            <p14:sldId id="936"/>
            <p14:sldId id="961"/>
            <p14:sldId id="960"/>
          </p14:sldIdLst>
        </p14:section>
        <p14:section name="@property @setter" id="{303BCE26-C019-2748-8211-6F7F14E2C704}">
          <p14:sldIdLst>
            <p14:sldId id="889"/>
            <p14:sldId id="934"/>
            <p14:sldId id="962"/>
            <p14:sldId id="935"/>
            <p14:sldId id="963"/>
            <p14:sldId id="959"/>
            <p14:sldId id="965"/>
            <p14:sldId id="964"/>
            <p14:sldId id="976"/>
            <p14:sldId id="946"/>
            <p14:sldId id="948"/>
            <p14:sldId id="949"/>
            <p14:sldId id="950"/>
            <p14:sldId id="977"/>
            <p14:sldId id="954"/>
            <p14:sldId id="967"/>
            <p14:sldId id="968"/>
            <p14:sldId id="970"/>
            <p14:sldId id="971"/>
            <p14:sldId id="966"/>
          </p14:sldIdLst>
        </p14:section>
        <p14:section name="Polymorphism" id="{91F8039B-65BD-7E42-B2E5-28C6412D2081}">
          <p14:sldIdLst>
            <p14:sldId id="958"/>
            <p14:sldId id="895"/>
            <p14:sldId id="896"/>
            <p14:sldId id="897"/>
            <p14:sldId id="898"/>
            <p14:sldId id="892"/>
          </p14:sldIdLst>
        </p14:section>
        <p14:section name="class attributes" id="{A815FC84-4B02-1049-A379-E93316963FA9}">
          <p14:sldIdLst>
            <p14:sldId id="854"/>
            <p14:sldId id="893"/>
            <p14:sldId id="980"/>
            <p14:sldId id="982"/>
            <p14:sldId id="983"/>
            <p14:sldId id="981"/>
          </p14:sldIdLst>
        </p14:section>
        <p14:section name="Static Methods" id="{EA6EF98A-F27E-484E-B765-4951F9F01392}">
          <p14:sldIdLst>
            <p14:sldId id="858"/>
            <p14:sldId id="856"/>
            <p14:sldId id="830"/>
          </p14:sldIdLst>
        </p14:section>
        <p14:section name="Student Repository" id="{705B0E34-D2E9-9946-B93F-108718A0E9C1}">
          <p14:sldIdLst>
            <p14:sldId id="880"/>
            <p14:sldId id="903"/>
            <p14:sldId id="9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06" autoAdjust="0"/>
    <p:restoredTop sz="91390" autoAdjust="0"/>
  </p:normalViewPr>
  <p:slideViewPr>
    <p:cSldViewPr snapToGrid="0">
      <p:cViewPr varScale="1">
        <p:scale>
          <a:sx n="99" d="100"/>
          <a:sy n="99" d="100"/>
        </p:scale>
        <p:origin x="58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6/12/18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6/12/18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09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889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002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894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39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089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6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056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53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658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62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43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59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809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2559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8743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7632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720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737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775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822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241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890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911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676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0138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291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3517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2833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3068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07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9210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7573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537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0658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512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6508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44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0068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4132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0595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262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4210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8662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312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1372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048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8340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7985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875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8644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8156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495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4264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830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603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54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319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38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7750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1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4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3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  <p:sldLayoutId id="2147483774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4.png"/><Relationship Id="rId4" Type="http://schemas.openxmlformats.org/officeDocument/2006/relationships/image" Target="../media/image53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SSW-810: Software Engineering Tools and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Jim Rowland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23825" y="2502028"/>
            <a:ext cx="5776232" cy="1745086"/>
          </a:xfrm>
        </p:spPr>
        <p:txBody>
          <a:bodyPr/>
          <a:lstStyle/>
          <a:p>
            <a:endParaRPr lang="en-US" sz="3200" b="1" dirty="0"/>
          </a:p>
          <a:p>
            <a:r>
              <a:rPr lang="en-US" sz="3200" b="1" dirty="0"/>
              <a:t>Advanced Python Topics</a:t>
            </a:r>
          </a:p>
        </p:txBody>
      </p:sp>
    </p:spTree>
    <p:extLst>
      <p:ext uri="{BB962C8B-B14F-4D97-AF65-F5344CB8AC3E}">
        <p14:creationId xmlns:p14="http://schemas.microsoft.com/office/powerpoint/2010/main" val="447361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</a:rPr>
              <a:t>We can apply the same decorator to many functions</a:t>
            </a:r>
          </a:p>
          <a:p>
            <a:pPr>
              <a:spcAft>
                <a:spcPts val="0"/>
              </a:spcAft>
            </a:pPr>
            <a:endParaRPr lang="en-US" sz="2800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One decorator, many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3FB35-9999-0F43-8B16-23E73362D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29" y="1645557"/>
            <a:ext cx="6121400" cy="45466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0569BB20-5BF3-0847-94BC-3964DB360F6A}"/>
              </a:ext>
            </a:extLst>
          </p:cNvPr>
          <p:cNvSpPr/>
          <p:nvPr/>
        </p:nvSpPr>
        <p:spPr>
          <a:xfrm>
            <a:off x="4049227" y="4074113"/>
            <a:ext cx="3103105" cy="791085"/>
          </a:xfrm>
          <a:prstGeom prst="wedgeRoundRectCallout">
            <a:avLst>
              <a:gd name="adj1" fmla="val -93350"/>
              <a:gd name="adj2" fmla="val 13396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Decorate many functions with the same decorator</a:t>
            </a:r>
          </a:p>
        </p:txBody>
      </p:sp>
    </p:spTree>
    <p:extLst>
      <p:ext uri="{BB962C8B-B14F-4D97-AF65-F5344CB8AC3E}">
        <p14:creationId xmlns:p14="http://schemas.microsoft.com/office/powerpoint/2010/main" val="3558361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Decorating functions with arguments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69D0FD-1429-6548-8C02-8A42478EC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911411"/>
            <a:ext cx="4966308" cy="5282559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53D91EA-3DFA-6541-8519-5BDDB6B0E834}"/>
              </a:ext>
            </a:extLst>
          </p:cNvPr>
          <p:cNvSpPr/>
          <p:nvPr/>
        </p:nvSpPr>
        <p:spPr>
          <a:xfrm>
            <a:off x="5047602" y="1105841"/>
            <a:ext cx="3824255" cy="788273"/>
          </a:xfrm>
          <a:prstGeom prst="wedgeRoundRectCallout">
            <a:avLst>
              <a:gd name="adj1" fmla="val -64648"/>
              <a:gd name="adj2" fmla="val -23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wrapper() </a:t>
            </a:r>
            <a:r>
              <a:rPr lang="en-US" sz="2000" dirty="0">
                <a:solidFill>
                  <a:schemeClr val="bg1"/>
                </a:solidFill>
              </a:rPr>
              <a:t>accepts any number of </a:t>
            </a:r>
            <a:r>
              <a:rPr lang="en-US" sz="2000" dirty="0" err="1">
                <a:solidFill>
                  <a:schemeClr val="bg1"/>
                </a:solidFill>
              </a:rPr>
              <a:t>args</a:t>
            </a:r>
            <a:r>
              <a:rPr lang="en-US" sz="2000" dirty="0">
                <a:solidFill>
                  <a:schemeClr val="bg1"/>
                </a:solidFill>
              </a:rPr>
              <a:t> and keyword </a:t>
            </a:r>
            <a:r>
              <a:rPr lang="en-US" sz="2000" dirty="0" err="1">
                <a:solidFill>
                  <a:schemeClr val="bg1"/>
                </a:solidFill>
              </a:rPr>
              <a:t>args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F01F6EC-1E48-274C-ACE9-D16F5E41E926}"/>
              </a:ext>
            </a:extLst>
          </p:cNvPr>
          <p:cNvSpPr/>
          <p:nvPr/>
        </p:nvSpPr>
        <p:spPr>
          <a:xfrm>
            <a:off x="5047600" y="3158553"/>
            <a:ext cx="3824255" cy="788273"/>
          </a:xfrm>
          <a:prstGeom prst="wedgeRoundRectCallout">
            <a:avLst>
              <a:gd name="adj1" fmla="val -102221"/>
              <a:gd name="adj2" fmla="val -13765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Return the result of calling 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func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</a:rPr>
              <a:t>from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 wrapper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A171030-05B7-194F-9760-DB581CD409D3}"/>
              </a:ext>
            </a:extLst>
          </p:cNvPr>
          <p:cNvSpPr/>
          <p:nvPr/>
        </p:nvSpPr>
        <p:spPr>
          <a:xfrm>
            <a:off x="5047602" y="2172641"/>
            <a:ext cx="3824254" cy="525589"/>
          </a:xfrm>
          <a:prstGeom prst="wedgeRoundRectCallout">
            <a:avLst>
              <a:gd name="adj1" fmla="val -59524"/>
              <a:gd name="adj2" fmla="val -5756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Call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func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with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  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args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 and 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kwargs</a:t>
            </a:r>
            <a:endParaRPr lang="en-US" sz="20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53571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35384A3-FDBA-904A-96FC-10F774F28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15" y="980157"/>
            <a:ext cx="8150707" cy="525506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Execution time decorator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70C3353-5ADF-B940-BD56-D468E62EE5B2}"/>
              </a:ext>
            </a:extLst>
          </p:cNvPr>
          <p:cNvSpPr/>
          <p:nvPr/>
        </p:nvSpPr>
        <p:spPr>
          <a:xfrm>
            <a:off x="4985657" y="2102182"/>
            <a:ext cx="3132311" cy="510390"/>
          </a:xfrm>
          <a:prstGeom prst="wedgeRoundRectCallout">
            <a:avLst>
              <a:gd name="adj1" fmla="val -76145"/>
              <a:gd name="adj2" fmla="val 2322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Print function elapsed time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25F8CC8-F88B-BF42-9BF6-6AA7C3051B29}"/>
              </a:ext>
            </a:extLst>
          </p:cNvPr>
          <p:cNvSpPr/>
          <p:nvPr/>
        </p:nvSpPr>
        <p:spPr>
          <a:xfrm>
            <a:off x="4357060" y="1220064"/>
            <a:ext cx="4351509" cy="518796"/>
          </a:xfrm>
          <a:prstGeom prst="wedgeRoundRectCallout">
            <a:avLst>
              <a:gd name="adj1" fmla="val -64329"/>
              <a:gd name="adj2" fmla="val 541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Accept any number/type of arguments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521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decorators: execution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9DA9C-73C8-A84F-8A5D-DC577BF37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03" y="911412"/>
            <a:ext cx="7532914" cy="5294359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364EDDB-229B-9844-AF50-B82E57A1121C}"/>
              </a:ext>
            </a:extLst>
          </p:cNvPr>
          <p:cNvSpPr/>
          <p:nvPr/>
        </p:nvSpPr>
        <p:spPr>
          <a:xfrm>
            <a:off x="4188860" y="1037795"/>
            <a:ext cx="3426143" cy="686073"/>
          </a:xfrm>
          <a:prstGeom prst="wedgeRoundRectCallout">
            <a:avLst>
              <a:gd name="adj1" fmla="val -127639"/>
              <a:gd name="adj2" fmla="val -2444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Reuse the 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timeit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 decorator for many functions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704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decorators: execution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70C3353-5ADF-B940-BD56-D468E62EE5B2}"/>
              </a:ext>
            </a:extLst>
          </p:cNvPr>
          <p:cNvSpPr/>
          <p:nvPr/>
        </p:nvSpPr>
        <p:spPr>
          <a:xfrm>
            <a:off x="4727175" y="2047752"/>
            <a:ext cx="3132311" cy="597477"/>
          </a:xfrm>
          <a:prstGeom prst="wedgeRoundRectCallout">
            <a:avLst>
              <a:gd name="adj1" fmla="val -76145"/>
              <a:gd name="adj2" fmla="val 2322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Print function elapsed time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AF4B9D-E2D0-694B-B5E1-2AFF55E33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24" y="1883228"/>
            <a:ext cx="8898160" cy="304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54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decorators: logging function calls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D0BC9F-A689-904F-91D3-40EF9C9F3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45" y="911412"/>
            <a:ext cx="7141029" cy="529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42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Decorators allow us to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extend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the behavior of a function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without modifying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the function</a:t>
            </a:r>
          </a:p>
          <a:p>
            <a:pPr lvl="1"/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Wrapping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extra functionality before and after a function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@foo</a:t>
            </a:r>
          </a:p>
          <a:p>
            <a:pPr lvl="1">
              <a:spcAft>
                <a:spcPts val="600"/>
              </a:spcAft>
            </a:pPr>
            <a:r>
              <a:rPr lang="en-US" sz="2600" dirty="0" err="1">
                <a:latin typeface="Courier" pitchFamily="2" charset="0"/>
                <a:ea typeface="ＭＳ Ｐゴシック" charset="0"/>
                <a:cs typeface="ＭＳ Ｐゴシック" charset="0"/>
              </a:rPr>
              <a:t>def</a:t>
            </a: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 bar(): …</a:t>
            </a:r>
          </a:p>
          <a:p>
            <a:pPr>
              <a:spcAft>
                <a:spcPts val="600"/>
              </a:spcAft>
            </a:pPr>
            <a:endParaRPr lang="en-US" sz="2800" dirty="0"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r>
              <a:rPr lang="en-US" sz="2800" i="1" dirty="0">
                <a:latin typeface="Gill Sans MT" charset="0"/>
                <a:ea typeface="ＭＳ Ｐゴシック" charset="0"/>
                <a:cs typeface="ＭＳ Ｐゴシック" charset="0"/>
              </a:rPr>
              <a:t>https://</a:t>
            </a:r>
            <a:r>
              <a:rPr lang="en-US" sz="2800" i="1" dirty="0" err="1">
                <a:latin typeface="Gill Sans MT" charset="0"/>
                <a:ea typeface="ＭＳ Ｐゴシック" charset="0"/>
                <a:cs typeface="ＭＳ Ｐゴシック" charset="0"/>
              </a:rPr>
              <a:t>wiki.python.org</a:t>
            </a:r>
            <a:r>
              <a:rPr lang="en-US" sz="2800" i="1" dirty="0">
                <a:latin typeface="Gill Sans MT" charset="0"/>
                <a:ea typeface="ＭＳ Ｐゴシック" charset="0"/>
                <a:cs typeface="ＭＳ Ｐゴシック" charset="0"/>
              </a:rPr>
              <a:t>/</a:t>
            </a:r>
            <a:r>
              <a:rPr lang="en-US" sz="2800" i="1" dirty="0" err="1">
                <a:latin typeface="Gill Sans MT" charset="0"/>
                <a:ea typeface="ＭＳ Ｐゴシック" charset="0"/>
                <a:cs typeface="ＭＳ Ｐゴシック" charset="0"/>
              </a:rPr>
              <a:t>moin</a:t>
            </a:r>
            <a:r>
              <a:rPr lang="en-US" sz="2800" i="1" dirty="0">
                <a:latin typeface="Gill Sans MT" charset="0"/>
                <a:ea typeface="ＭＳ Ｐゴシック" charset="0"/>
                <a:cs typeface="ＭＳ Ｐゴシック" charset="0"/>
              </a:rPr>
              <a:t>/</a:t>
            </a:r>
            <a:r>
              <a:rPr lang="en-US" sz="2800" i="1" dirty="0" err="1">
                <a:latin typeface="Gill Sans MT" charset="0"/>
                <a:ea typeface="ＭＳ Ｐゴシック" charset="0"/>
                <a:cs typeface="ＭＳ Ｐゴシック" charset="0"/>
              </a:rPr>
              <a:t>PythonDecoratorLibrary</a:t>
            </a:r>
            <a:endParaRPr lang="en-US" sz="2800" i="1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ACAF1-131A-4B48-8E57-CA39210D8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36" y="2896847"/>
            <a:ext cx="2523217" cy="98820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Decorators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8879ABC-9B79-E241-9028-ED0B1C346D49}"/>
              </a:ext>
            </a:extLst>
          </p:cNvPr>
          <p:cNvSpPr/>
          <p:nvPr/>
        </p:nvSpPr>
        <p:spPr>
          <a:xfrm>
            <a:off x="2335005" y="4708294"/>
            <a:ext cx="4462178" cy="1380058"/>
          </a:xfrm>
          <a:prstGeom prst="wedgeRoundRectCallout">
            <a:avLst>
              <a:gd name="adj1" fmla="val -42405"/>
              <a:gd name="adj2" fmla="val -3313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I won’t ask you to write a decorator but I do want you to understand what’s 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happending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 when you see one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945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723900"/>
            <a:ext cx="381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47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913514"/>
              </p:ext>
            </p:extLst>
          </p:nvPr>
        </p:nvGraphicFramePr>
        <p:xfrm>
          <a:off x="717223" y="1620457"/>
          <a:ext cx="7749432" cy="457538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46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9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3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065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 Interfaces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 Interfaces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96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Sharing</a:t>
                      </a:r>
                      <a:r>
                        <a:rPr lang="en-US" b="1" baseline="0" dirty="0"/>
                        <a:t> 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freely with</a:t>
                      </a:r>
                      <a:r>
                        <a:rPr lang="en-US" baseline="0" dirty="0"/>
                        <a:t> other modules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shared: </a:t>
                      </a:r>
                    </a:p>
                    <a:p>
                      <a:pPr algn="ctr"/>
                      <a:r>
                        <a:rPr lang="en-US" dirty="0"/>
                        <a:t>details are hidden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96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Used by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Safely used by other modules without concern</a:t>
                      </a:r>
                      <a:r>
                        <a:rPr lang="en-US" baseline="0" dirty="0"/>
                        <a:t> of changes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available to other</a:t>
                      </a:r>
                      <a:r>
                        <a:rPr lang="en-US" baseline="0" dirty="0"/>
                        <a:t> classes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8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Cost of 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interfaces</a:t>
                      </a:r>
                      <a:r>
                        <a:rPr lang="en-US" baseline="0" dirty="0"/>
                        <a:t> are cheap but changes may be </a:t>
                      </a:r>
                      <a:r>
                        <a:rPr lang="en-US" dirty="0"/>
                        <a:t>very expensive if</a:t>
                      </a:r>
                      <a:r>
                        <a:rPr lang="en-US" baseline="0" dirty="0"/>
                        <a:t> the change breaks other modules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implementation may change without impacting other modules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Encapsulation/Information Hiding:</a:t>
            </a:r>
            <a:br>
              <a:rPr lang="en-US" dirty="0">
                <a:latin typeface="Gill Sans MT"/>
                <a:cs typeface="Gill Sans MT"/>
              </a:rPr>
            </a:br>
            <a:r>
              <a:rPr lang="en-US" dirty="0">
                <a:latin typeface="Gill Sans MT"/>
                <a:cs typeface="Gill Sans MT"/>
              </a:rPr>
              <a:t>Public vs Private interfaces in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418" y="1979272"/>
            <a:ext cx="790428" cy="1583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238559" y="2307752"/>
            <a:ext cx="1583040" cy="9260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442" y="1956121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47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35045"/>
            <a:ext cx="8942798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What?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Attributes and methods critical to the proper behavior of the class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Design decisions, e.g. critical data structures</a:t>
            </a:r>
          </a:p>
          <a:p>
            <a:pPr>
              <a:spcAft>
                <a:spcPts val="0"/>
              </a:spcAft>
            </a:pP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From whom?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Programmers (including the class author) with access to code</a:t>
            </a:r>
          </a:p>
          <a:p>
            <a:pPr lvl="2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Data privacy is </a:t>
            </a:r>
            <a:r>
              <a:rPr lang="en-US" sz="2400" b="1" dirty="0">
                <a:latin typeface="Gill Sans MT" charset="0"/>
                <a:ea typeface="ＭＳ Ｐゴシック" charset="0"/>
                <a:cs typeface="ＭＳ Ｐゴシック" charset="0"/>
              </a:rPr>
              <a:t>not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relevant because the code is available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Subclasses derived from the superclass</a:t>
            </a:r>
          </a:p>
          <a:p>
            <a:pPr>
              <a:spcAft>
                <a:spcPts val="600"/>
              </a:spcAft>
            </a:pP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Why?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Improve encapsulation to allow the internal implementation to change without impacting the public interfaces used by other code</a:t>
            </a:r>
          </a:p>
          <a:p>
            <a:pPr lvl="1">
              <a:spcAft>
                <a:spcPts val="6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182469" cy="636774"/>
          </a:xfrm>
        </p:spPr>
        <p:txBody>
          <a:bodyPr/>
          <a:lstStyle/>
          <a:p>
            <a:r>
              <a:rPr lang="en-US" sz="3200" i="1" dirty="0">
                <a:latin typeface="Gill Sans MT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3200" b="0" dirty="0">
                <a:latin typeface="Gill Sans MT" charset="0"/>
                <a:ea typeface="ＭＳ Ｐゴシック" charset="0"/>
                <a:cs typeface="ＭＳ Ｐゴシック" charset="0"/>
              </a:rPr>
              <a:t>are we protecting</a:t>
            </a:r>
            <a:r>
              <a:rPr lang="en-US" sz="3200" b="0" i="1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200" i="1" dirty="0">
                <a:latin typeface="Gill Sans MT" charset="0"/>
                <a:ea typeface="ＭＳ Ｐゴシック" charset="0"/>
                <a:cs typeface="ＭＳ Ｐゴシック" charset="0"/>
              </a:rPr>
              <a:t>from whom </a:t>
            </a:r>
            <a:r>
              <a:rPr lang="en-US" sz="3200" b="0" dirty="0">
                <a:latin typeface="Gill Sans MT" charset="0"/>
                <a:ea typeface="ＭＳ Ｐゴシック" charset="0"/>
                <a:cs typeface="ＭＳ Ｐゴシック" charset="0"/>
              </a:rPr>
              <a:t>and</a:t>
            </a:r>
            <a:r>
              <a:rPr lang="en-US" sz="3200" i="1" dirty="0">
                <a:latin typeface="Gill Sans MT" charset="0"/>
                <a:ea typeface="ＭＳ Ｐゴシック" charset="0"/>
                <a:cs typeface="ＭＳ Ｐゴシック" charset="0"/>
              </a:rPr>
              <a:t> why?</a:t>
            </a:r>
            <a:br>
              <a:rPr lang="en-US" sz="3200" i="1" dirty="0">
                <a:latin typeface="Gill Sans MT" charset="0"/>
                <a:ea typeface="ＭＳ Ｐゴシック" charset="0"/>
                <a:cs typeface="ＭＳ Ｐゴシック" charset="0"/>
              </a:rPr>
            </a:br>
            <a:endParaRPr lang="en-US" sz="32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09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90725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Decorators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Encapsulation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@property, @</a:t>
            </a:r>
            <a:r>
              <a:rPr lang="en-US" sz="2600" dirty="0" err="1">
                <a:latin typeface="Gill Sans MT" charset="0"/>
                <a:ea typeface="ＭＳ Ｐゴシック" charset="0"/>
                <a:cs typeface="ＭＳ Ｐゴシック" charset="0"/>
              </a:rPr>
              <a:t>attribute.setter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Static methods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Polymorphism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Dynamic typing with Duck Typing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890" y="3390950"/>
            <a:ext cx="2013434" cy="2013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9E2F94-B549-D344-8208-0E530CA1B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57" y="2562412"/>
            <a:ext cx="2523217" cy="9882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B5BBD4-418D-6B4F-9BA0-4C49B9198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507" y="593025"/>
            <a:ext cx="2108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Private/Protected attributes/methods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6650" y="7118389"/>
            <a:ext cx="370115" cy="219294"/>
          </a:xfrm>
        </p:spPr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AF59043-6B29-504A-9CE6-F35089E53C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149504"/>
            <a:ext cx="8928906" cy="1179878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Java and C++ enforce public, protected, and private in the compiler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Python assumes that we’re all responsible adults and everyone will follow the Python conventions: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name </a:t>
            </a: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(no _)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tells the reader that </a:t>
            </a: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name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is public</a:t>
            </a:r>
            <a:endParaRPr lang="en-US" sz="2600" dirty="0"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_name </a:t>
            </a: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(single _)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tells the reader that </a:t>
            </a: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_name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is protected</a:t>
            </a:r>
            <a:endParaRPr lang="en-US" sz="2600" dirty="0"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__name </a:t>
            </a: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(double _ )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tells the reader that </a:t>
            </a: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__name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is private and shouldn’t be used</a:t>
            </a:r>
            <a:endParaRPr lang="en-US" sz="2600" dirty="0">
              <a:latin typeface="Courier" pitchFamily="2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9BA982-F3E9-5942-8F0B-043E0D5ED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744" y="4778114"/>
            <a:ext cx="3135443" cy="14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31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1196563-7B57-844C-8969-92D1C5A9A4BF}"/>
              </a:ext>
            </a:extLst>
          </p:cNvPr>
          <p:cNvGrpSpPr/>
          <p:nvPr/>
        </p:nvGrpSpPr>
        <p:grpSpPr>
          <a:xfrm>
            <a:off x="227013" y="2084213"/>
            <a:ext cx="7003364" cy="3505655"/>
            <a:chOff x="227013" y="1958090"/>
            <a:chExt cx="7003364" cy="35056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EFE2864-06D6-8546-9A82-CD913046B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13" y="1958090"/>
              <a:ext cx="5514220" cy="32097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8D2B3E-CAB4-7C41-990F-9CC53FDF5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953" y="5092910"/>
              <a:ext cx="6913424" cy="370835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Private/Protected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6650" y="7118389"/>
            <a:ext cx="370115" cy="219294"/>
          </a:xfrm>
        </p:spPr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AF59043-6B29-504A-9CE6-F35089E53C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4" y="1010405"/>
            <a:ext cx="8928906" cy="1179878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latin typeface="Courier" pitchFamily="2" charset="0"/>
                <a:ea typeface="ＭＳ Ｐゴシック" charset="0"/>
                <a:cs typeface="ＭＳ Ｐゴシック" charset="0"/>
              </a:rPr>
              <a:t>_name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tells reader that _name is protected </a:t>
            </a:r>
            <a:r>
              <a:rPr lang="en-US" sz="2400" b="1" dirty="0">
                <a:latin typeface="Gill Sans MT" charset="0"/>
                <a:ea typeface="ＭＳ Ｐゴシック" charset="0"/>
                <a:cs typeface="ＭＳ Ｐゴシック" charset="0"/>
              </a:rPr>
              <a:t>only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by convention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ourier" pitchFamily="2" charset="0"/>
                <a:ea typeface="ＭＳ Ｐゴシック" charset="0"/>
                <a:cs typeface="ＭＳ Ｐゴシック" charset="0"/>
              </a:rPr>
              <a:t>__name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tells reader that __name is private </a:t>
            </a:r>
            <a:r>
              <a:rPr lang="en-US" sz="2400" b="1" dirty="0">
                <a:latin typeface="Gill Sans MT" charset="0"/>
                <a:ea typeface="ＭＳ Ｐゴシック" charset="0"/>
                <a:cs typeface="ＭＳ Ｐゴシック" charset="0"/>
              </a:rPr>
              <a:t>only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by convention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323EE1-0257-074C-8964-4A14E8F2FBC5}"/>
              </a:ext>
            </a:extLst>
          </p:cNvPr>
          <p:cNvSpPr/>
          <p:nvPr/>
        </p:nvSpPr>
        <p:spPr>
          <a:xfrm>
            <a:off x="4085803" y="2755613"/>
            <a:ext cx="4795904" cy="421488"/>
          </a:xfrm>
          <a:prstGeom prst="wedgeRoundRectCallout">
            <a:avLst>
              <a:gd name="adj1" fmla="val -61452"/>
              <a:gd name="adj2" fmla="val 219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self._title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is </a:t>
            </a:r>
            <a:r>
              <a:rPr lang="en-US" sz="2000" b="1" i="1" dirty="0">
                <a:solidFill>
                  <a:schemeClr val="bg1"/>
                </a:solidFill>
              </a:rPr>
              <a:t>protected</a:t>
            </a:r>
            <a:r>
              <a:rPr lang="en-US" sz="2000" dirty="0">
                <a:solidFill>
                  <a:schemeClr val="bg1"/>
                </a:solidFill>
              </a:rPr>
              <a:t> by convention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3C36320-8D92-944B-A515-A3634E851C33}"/>
              </a:ext>
            </a:extLst>
          </p:cNvPr>
          <p:cNvSpPr/>
          <p:nvPr/>
        </p:nvSpPr>
        <p:spPr>
          <a:xfrm>
            <a:off x="4085803" y="3202569"/>
            <a:ext cx="4795904" cy="421488"/>
          </a:xfrm>
          <a:prstGeom prst="wedgeRoundRectCallout">
            <a:avLst>
              <a:gd name="adj1" fmla="val -55406"/>
              <a:gd name="adj2" fmla="val -2780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self.__salary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is </a:t>
            </a:r>
            <a:r>
              <a:rPr lang="en-US" sz="2000" b="1" i="1" dirty="0">
                <a:solidFill>
                  <a:schemeClr val="bg1"/>
                </a:solidFill>
              </a:rPr>
              <a:t>private</a:t>
            </a:r>
            <a:r>
              <a:rPr lang="en-US" sz="2000" dirty="0">
                <a:solidFill>
                  <a:schemeClr val="bg1"/>
                </a:solidFill>
              </a:rPr>
              <a:t>  by convention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6EBBA3B9-7A3F-F341-B636-B2A179FD5848}"/>
              </a:ext>
            </a:extLst>
          </p:cNvPr>
          <p:cNvSpPr/>
          <p:nvPr/>
        </p:nvSpPr>
        <p:spPr>
          <a:xfrm>
            <a:off x="2984123" y="3945022"/>
            <a:ext cx="5897584" cy="421488"/>
          </a:xfrm>
          <a:prstGeom prst="wedgeRoundRectCallout">
            <a:avLst>
              <a:gd name="adj1" fmla="val -59658"/>
              <a:gd name="adj2" fmla="val 1131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Public and Protected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names can be used as expected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78FA9E65-6B26-A64E-9D92-6C2A07075615}"/>
              </a:ext>
            </a:extLst>
          </p:cNvPr>
          <p:cNvSpPr/>
          <p:nvPr/>
        </p:nvSpPr>
        <p:spPr>
          <a:xfrm>
            <a:off x="2984122" y="4466601"/>
            <a:ext cx="5470329" cy="421488"/>
          </a:xfrm>
          <a:prstGeom prst="wedgeRoundRectCallout">
            <a:avLst>
              <a:gd name="adj1" fmla="val -38985"/>
              <a:gd name="adj2" fmla="val 11445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Private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 names are hidden by name mangling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2096B202-9A6D-8245-B826-02DC7611E508}"/>
              </a:ext>
            </a:extLst>
          </p:cNvPr>
          <p:cNvSpPr/>
          <p:nvPr/>
        </p:nvSpPr>
        <p:spPr>
          <a:xfrm>
            <a:off x="4085803" y="1849315"/>
            <a:ext cx="4795904" cy="421488"/>
          </a:xfrm>
          <a:prstGeom prst="wedgeRoundRectCallout">
            <a:avLst>
              <a:gd name="adj1" fmla="val -83928"/>
              <a:gd name="adj2" fmla="val 16068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self.name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is </a:t>
            </a:r>
            <a:r>
              <a:rPr lang="en-US" sz="2000" b="1" i="1" dirty="0">
                <a:solidFill>
                  <a:schemeClr val="bg1"/>
                </a:solidFill>
              </a:rPr>
              <a:t>public</a:t>
            </a:r>
            <a:r>
              <a:rPr lang="en-US" sz="2000" dirty="0">
                <a:solidFill>
                  <a:schemeClr val="bg1"/>
                </a:solidFill>
              </a:rPr>
              <a:t> by convention</a:t>
            </a:r>
          </a:p>
        </p:txBody>
      </p:sp>
    </p:spTree>
    <p:extLst>
      <p:ext uri="{BB962C8B-B14F-4D97-AF65-F5344CB8AC3E}">
        <p14:creationId xmlns:p14="http://schemas.microsoft.com/office/powerpoint/2010/main" val="1530448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1196563-7B57-844C-8969-92D1C5A9A4BF}"/>
              </a:ext>
            </a:extLst>
          </p:cNvPr>
          <p:cNvGrpSpPr/>
          <p:nvPr/>
        </p:nvGrpSpPr>
        <p:grpSpPr>
          <a:xfrm>
            <a:off x="227013" y="1739443"/>
            <a:ext cx="7003364" cy="3505655"/>
            <a:chOff x="227013" y="1958090"/>
            <a:chExt cx="7003364" cy="35056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EFE2864-06D6-8546-9A82-CD913046B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13" y="1958090"/>
              <a:ext cx="5514220" cy="32097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8D2B3E-CAB4-7C41-990F-9CC53FDF5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953" y="5092910"/>
              <a:ext cx="6913424" cy="370835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Private/Protected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6650" y="7118389"/>
            <a:ext cx="370115" cy="219294"/>
          </a:xfrm>
        </p:spPr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AF59043-6B29-504A-9CE6-F35089E53C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4" y="1010405"/>
            <a:ext cx="8928906" cy="1179878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b="1" i="1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Don’t 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rely on </a:t>
            </a:r>
            <a:r>
              <a:rPr lang="en-US" sz="2800" b="1" i="1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private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to protect sensitive information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323EE1-0257-074C-8964-4A14E8F2FBC5}"/>
              </a:ext>
            </a:extLst>
          </p:cNvPr>
          <p:cNvSpPr/>
          <p:nvPr/>
        </p:nvSpPr>
        <p:spPr>
          <a:xfrm>
            <a:off x="4691467" y="2351693"/>
            <a:ext cx="4005184" cy="421488"/>
          </a:xfrm>
          <a:prstGeom prst="wedgeRoundRectCallout">
            <a:avLst>
              <a:gd name="adj1" fmla="val -76455"/>
              <a:gd name="adj2" fmla="val 1842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_name </a:t>
            </a:r>
            <a:r>
              <a:rPr lang="en-US" sz="2000" dirty="0">
                <a:solidFill>
                  <a:schemeClr val="bg1"/>
                </a:solidFill>
              </a:rPr>
              <a:t>is </a:t>
            </a:r>
            <a:r>
              <a:rPr lang="en-US" sz="2000" b="1" i="1" dirty="0">
                <a:solidFill>
                  <a:schemeClr val="bg1"/>
                </a:solidFill>
              </a:rPr>
              <a:t>protected</a:t>
            </a:r>
            <a:r>
              <a:rPr lang="en-US" sz="2000" dirty="0">
                <a:solidFill>
                  <a:schemeClr val="bg1"/>
                </a:solidFill>
              </a:rPr>
              <a:t> by convention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3C36320-8D92-944B-A515-A3634E851C33}"/>
              </a:ext>
            </a:extLst>
          </p:cNvPr>
          <p:cNvSpPr/>
          <p:nvPr/>
        </p:nvSpPr>
        <p:spPr>
          <a:xfrm>
            <a:off x="4691467" y="2873272"/>
            <a:ext cx="4005184" cy="421488"/>
          </a:xfrm>
          <a:prstGeom prst="wedgeRoundRectCallout">
            <a:avLst>
              <a:gd name="adj1" fmla="val -68221"/>
              <a:gd name="adj2" fmla="val -2780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__name </a:t>
            </a:r>
            <a:r>
              <a:rPr lang="en-US" sz="2000" dirty="0">
                <a:solidFill>
                  <a:schemeClr val="bg1"/>
                </a:solidFill>
              </a:rPr>
              <a:t>is </a:t>
            </a:r>
            <a:r>
              <a:rPr lang="en-US" sz="2000" b="1" i="1" dirty="0">
                <a:solidFill>
                  <a:schemeClr val="bg1"/>
                </a:solidFill>
              </a:rPr>
              <a:t>private</a:t>
            </a:r>
            <a:r>
              <a:rPr lang="en-US" sz="2000" dirty="0">
                <a:solidFill>
                  <a:schemeClr val="bg1"/>
                </a:solidFill>
              </a:rPr>
              <a:t>  by convention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FACB6E6-FCAB-F846-B1BC-CA71C3E7A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13" y="5201944"/>
            <a:ext cx="5105400" cy="762000"/>
          </a:xfrm>
          <a:prstGeom prst="rect">
            <a:avLst/>
          </a:prstGeom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2622B30A-EB2C-EF41-88C3-4B2554D49F33}"/>
              </a:ext>
            </a:extLst>
          </p:cNvPr>
          <p:cNvSpPr/>
          <p:nvPr/>
        </p:nvSpPr>
        <p:spPr>
          <a:xfrm>
            <a:off x="4085803" y="5227412"/>
            <a:ext cx="4064904" cy="736532"/>
          </a:xfrm>
          <a:prstGeom prst="wedgeRoundRectCallout">
            <a:avLst>
              <a:gd name="adj1" fmla="val -66800"/>
              <a:gd name="adj2" fmla="val -15596"/>
              <a:gd name="adj3" fmla="val 16667"/>
            </a:avLst>
          </a:prstGeom>
          <a:solidFill>
            <a:schemeClr val="accent2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Anyone with access to the code can still see all the details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6EBBA3B9-7A3F-F341-B636-B2A179FD5848}"/>
              </a:ext>
            </a:extLst>
          </p:cNvPr>
          <p:cNvSpPr/>
          <p:nvPr/>
        </p:nvSpPr>
        <p:spPr>
          <a:xfrm>
            <a:off x="2984123" y="3600252"/>
            <a:ext cx="4765792" cy="421488"/>
          </a:xfrm>
          <a:prstGeom prst="wedgeRoundRectCallout">
            <a:avLst>
              <a:gd name="adj1" fmla="val -61946"/>
              <a:gd name="adj2" fmla="val 1842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Protected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names can be used as expected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78FA9E65-6B26-A64E-9D92-6C2A07075615}"/>
              </a:ext>
            </a:extLst>
          </p:cNvPr>
          <p:cNvSpPr/>
          <p:nvPr/>
        </p:nvSpPr>
        <p:spPr>
          <a:xfrm>
            <a:off x="2984123" y="4121831"/>
            <a:ext cx="4765792" cy="421488"/>
          </a:xfrm>
          <a:prstGeom prst="wedgeRoundRectCallout">
            <a:avLst>
              <a:gd name="adj1" fmla="val -38985"/>
              <a:gd name="adj2" fmla="val 11445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Private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 names are hidden</a:t>
            </a:r>
          </a:p>
        </p:txBody>
      </p:sp>
    </p:spTree>
    <p:extLst>
      <p:ext uri="{BB962C8B-B14F-4D97-AF65-F5344CB8AC3E}">
        <p14:creationId xmlns:p14="http://schemas.microsoft.com/office/powerpoint/2010/main" val="1904793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8C784A-A2EF-4043-8D6B-B2FF80B5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29" y="1988546"/>
            <a:ext cx="8102600" cy="3644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Private/Protected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6650" y="7118389"/>
            <a:ext cx="370115" cy="219294"/>
          </a:xfrm>
        </p:spPr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AF59043-6B29-504A-9CE6-F35089E53C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4" y="1010405"/>
            <a:ext cx="8928906" cy="1179878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Use </a:t>
            </a:r>
            <a:r>
              <a:rPr lang="en-US" sz="2800" b="1" i="1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protected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to warn readers not to rely on certain implementation details but most attributes are </a:t>
            </a:r>
            <a:r>
              <a:rPr lang="en-US" sz="2800" b="1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public</a:t>
            </a:r>
            <a:endParaRPr lang="en-US" sz="2400" b="1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3C36320-8D92-944B-A515-A3634E851C33}"/>
              </a:ext>
            </a:extLst>
          </p:cNvPr>
          <p:cNvSpPr/>
          <p:nvPr/>
        </p:nvSpPr>
        <p:spPr>
          <a:xfrm>
            <a:off x="6190938" y="3136163"/>
            <a:ext cx="2875827" cy="1600729"/>
          </a:xfrm>
          <a:prstGeom prst="wedgeRoundRectCallout">
            <a:avLst>
              <a:gd name="adj1" fmla="val -60402"/>
              <a:gd name="adj2" fmla="val -1563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The implementation may change so don’t rely on protected attributes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2622B30A-EB2C-EF41-88C3-4B2554D49F33}"/>
              </a:ext>
            </a:extLst>
          </p:cNvPr>
          <p:cNvSpPr/>
          <p:nvPr/>
        </p:nvSpPr>
        <p:spPr>
          <a:xfrm>
            <a:off x="4085803" y="5422284"/>
            <a:ext cx="4064904" cy="736532"/>
          </a:xfrm>
          <a:prstGeom prst="wedgeRoundRectCallout">
            <a:avLst>
              <a:gd name="adj1" fmla="val -77126"/>
              <a:gd name="adj2" fmla="val -10514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It’s safe for other code to use public attributes and methods</a:t>
            </a:r>
          </a:p>
        </p:txBody>
      </p:sp>
    </p:spTree>
    <p:extLst>
      <p:ext uri="{BB962C8B-B14F-4D97-AF65-F5344CB8AC3E}">
        <p14:creationId xmlns:p14="http://schemas.microsoft.com/office/powerpoint/2010/main" val="1005603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293381"/>
            <a:ext cx="3671106" cy="4511810"/>
          </a:xfrm>
        </p:spPr>
        <p:txBody>
          <a:bodyPr/>
          <a:lstStyle/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Class Item:</a:t>
            </a:r>
          </a:p>
          <a:p>
            <a:pPr>
              <a:spcAft>
                <a:spcPts val="0"/>
              </a:spcAft>
            </a:pP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Attributes</a:t>
            </a:r>
          </a:p>
          <a:p>
            <a:pPr marL="914400" lvl="1" indent="-457200">
              <a:spcAft>
                <a:spcPts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name</a:t>
            </a:r>
          </a:p>
          <a:p>
            <a:pPr marL="914400" lvl="1" indent="-457200">
              <a:spcAft>
                <a:spcPts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price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quantity</a:t>
            </a:r>
          </a:p>
          <a:p>
            <a:pPr>
              <a:spcAft>
                <a:spcPts val="0"/>
              </a:spcAft>
            </a:pP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Methods</a:t>
            </a:r>
          </a:p>
          <a:p>
            <a:pPr marL="914400" lvl="1" indent="-457200">
              <a:spcAft>
                <a:spcPts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cost()</a:t>
            </a:r>
          </a:p>
          <a:p>
            <a:pPr marL="914400" lvl="1" indent="-457200">
              <a:spcAft>
                <a:spcPts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</a:t>
            </a:r>
            <a:r>
              <a:rPr lang="en-US" sz="2400" dirty="0" err="1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str</a:t>
            </a:r>
            <a:r>
              <a:rPr lang="en-US" sz="2400" dirty="0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__()</a:t>
            </a:r>
          </a:p>
          <a:p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e-Commerce Shopping Cart Item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3114526" y="3854616"/>
            <a:ext cx="5964158" cy="1026207"/>
          </a:xfrm>
          <a:prstGeom prst="wedgeRoundRectCallout">
            <a:avLst>
              <a:gd name="adj1" fmla="val -64797"/>
              <a:gd name="adj2" fmla="val -12091"/>
              <a:gd name="adj3" fmla="val 16667"/>
            </a:avLst>
          </a:prstGeom>
          <a:solidFill>
            <a:srgbClr val="00B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Public so other code is free to assume that these interfaces will always supported.  The interfaces won’t change.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DF1B928-1C6A-1041-9CE2-8112B2040558}"/>
              </a:ext>
            </a:extLst>
          </p:cNvPr>
          <p:cNvSpPr/>
          <p:nvPr/>
        </p:nvSpPr>
        <p:spPr>
          <a:xfrm>
            <a:off x="3114526" y="2205590"/>
            <a:ext cx="5964158" cy="1026207"/>
          </a:xfrm>
          <a:prstGeom prst="wedgeRoundRectCallout">
            <a:avLst>
              <a:gd name="adj1" fmla="val -64294"/>
              <a:gd name="adj2" fmla="val 6899"/>
              <a:gd name="adj3" fmla="val 16667"/>
            </a:avLst>
          </a:prstGeom>
          <a:solidFill>
            <a:srgbClr val="00B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Public so other code is free to assume that these interfaces will always be supported.  The interfaces won’t change.</a:t>
            </a:r>
          </a:p>
        </p:txBody>
      </p:sp>
    </p:spTree>
    <p:extLst>
      <p:ext uri="{BB962C8B-B14F-4D97-AF65-F5344CB8AC3E}">
        <p14:creationId xmlns:p14="http://schemas.microsoft.com/office/powerpoint/2010/main" val="279546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00A162-1975-7F44-8377-1E2E64876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34" y="704429"/>
            <a:ext cx="5562681" cy="55808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2966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Java-inspired </a:t>
            </a:r>
            <a:r>
              <a:rPr lang="en-US" dirty="0">
                <a:latin typeface="Courier" pitchFamily="2" charset="0"/>
                <a:cs typeface="Gill Sans MT"/>
              </a:rPr>
              <a:t>Item</a:t>
            </a:r>
            <a:r>
              <a:rPr lang="en-US" dirty="0">
                <a:latin typeface="Gill Sans MT"/>
                <a:cs typeface="Gill Sans MT"/>
              </a:rPr>
              <a:t> class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5E624BDA-368F-1843-9454-5FD18EE965F4}"/>
              </a:ext>
            </a:extLst>
          </p:cNvPr>
          <p:cNvSpPr/>
          <p:nvPr/>
        </p:nvSpPr>
        <p:spPr>
          <a:xfrm>
            <a:off x="3506422" y="1773541"/>
            <a:ext cx="3299111" cy="814189"/>
          </a:xfrm>
          <a:prstGeom prst="wedgeRoundRectCallout">
            <a:avLst>
              <a:gd name="adj1" fmla="val -57868"/>
              <a:gd name="adj2" fmla="val -44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Getter()/Setter methods defined  for all attributes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A7D439EE-3810-FD4F-8A23-392840C8681C}"/>
              </a:ext>
            </a:extLst>
          </p:cNvPr>
          <p:cNvSpPr/>
          <p:nvPr/>
        </p:nvSpPr>
        <p:spPr>
          <a:xfrm>
            <a:off x="3506423" y="3494830"/>
            <a:ext cx="3299111" cy="814189"/>
          </a:xfrm>
          <a:prstGeom prst="wedgeRoundRectCallout">
            <a:avLst>
              <a:gd name="adj1" fmla="val -57868"/>
              <a:gd name="adj2" fmla="val -44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Gill Sans MT" charset="0"/>
                <a:ea typeface="ＭＳ Ｐゴシック" charset="0"/>
                <a:cs typeface="ＭＳ Ｐゴシック" charset="0"/>
              </a:rPr>
              <a:t>Pythonistas</a:t>
            </a: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 cringe at all the extra code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619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927E99-B043-5349-9151-4DE91EB66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60" y="1501880"/>
            <a:ext cx="7366000" cy="21717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2966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Adjust price to include 20% discount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A7D439EE-3810-FD4F-8A23-392840C8681C}"/>
              </a:ext>
            </a:extLst>
          </p:cNvPr>
          <p:cNvSpPr/>
          <p:nvPr/>
        </p:nvSpPr>
        <p:spPr>
          <a:xfrm>
            <a:off x="4825557" y="3945241"/>
            <a:ext cx="3568934" cy="1197091"/>
          </a:xfrm>
          <a:prstGeom prst="wedgeRoundRectCallout">
            <a:avLst>
              <a:gd name="adj1" fmla="val -23007"/>
              <a:gd name="adj2" fmla="val -11336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Getters/Setters provide encapsulation at the cost of concise, readable code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941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99941D-9C6F-0043-997D-6CF3D75C7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07" y="1047472"/>
            <a:ext cx="7721600" cy="48768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err="1">
                <a:latin typeface="Gill Sans MT"/>
                <a:cs typeface="Gill Sans MT"/>
              </a:rPr>
              <a:t>Pythonic</a:t>
            </a:r>
            <a:r>
              <a:rPr lang="en-US" dirty="0">
                <a:latin typeface="Gill Sans MT"/>
                <a:cs typeface="Gill Sans MT"/>
              </a:rPr>
              <a:t> </a:t>
            </a:r>
            <a:r>
              <a:rPr lang="en-US" dirty="0">
                <a:latin typeface="Courier" pitchFamily="2" charset="0"/>
                <a:cs typeface="Gill Sans MT"/>
              </a:rPr>
              <a:t>Item</a:t>
            </a:r>
            <a:r>
              <a:rPr lang="en-US" dirty="0">
                <a:latin typeface="Gill Sans MT"/>
                <a:cs typeface="Gill Sans MT"/>
              </a:rPr>
              <a:t>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323EE1-0257-074C-8964-4A14E8F2FBC5}"/>
              </a:ext>
            </a:extLst>
          </p:cNvPr>
          <p:cNvSpPr/>
          <p:nvPr/>
        </p:nvSpPr>
        <p:spPr>
          <a:xfrm>
            <a:off x="4690530" y="1807917"/>
            <a:ext cx="3583208" cy="686468"/>
          </a:xfrm>
          <a:prstGeom prst="wedgeRoundRectCallout">
            <a:avLst>
              <a:gd name="adj1" fmla="val -73794"/>
              <a:gd name="adj2" fmla="val -3718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name, price, and quantity are public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ECAA0B3-0E25-824D-A867-1172B5A437A8}"/>
              </a:ext>
            </a:extLst>
          </p:cNvPr>
          <p:cNvSpPr/>
          <p:nvPr/>
        </p:nvSpPr>
        <p:spPr>
          <a:xfrm>
            <a:off x="5125361" y="2659470"/>
            <a:ext cx="3362256" cy="595360"/>
          </a:xfrm>
          <a:prstGeom prst="wedgeRoundRectCallout">
            <a:avLst>
              <a:gd name="adj1" fmla="val -54747"/>
              <a:gd name="adj2" fmla="val -1953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cost() and __</a:t>
            </a:r>
            <a:r>
              <a:rPr lang="en-US" sz="2000" dirty="0" err="1">
                <a:solidFill>
                  <a:schemeClr val="bg1"/>
                </a:solidFill>
              </a:rPr>
              <a:t>str</a:t>
            </a:r>
            <a:r>
              <a:rPr lang="en-US" sz="2000" dirty="0">
                <a:solidFill>
                  <a:schemeClr val="bg1"/>
                </a:solidFill>
              </a:rPr>
              <a:t>__() are public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519EEE91-FA63-5B49-A801-BC93F591403B}"/>
              </a:ext>
            </a:extLst>
          </p:cNvPr>
          <p:cNvSpPr/>
          <p:nvPr/>
        </p:nvSpPr>
        <p:spPr>
          <a:xfrm>
            <a:off x="3223281" y="5228230"/>
            <a:ext cx="3777126" cy="696041"/>
          </a:xfrm>
          <a:prstGeom prst="wedgeRoundRectCallout">
            <a:avLst>
              <a:gd name="adj1" fmla="val -82422"/>
              <a:gd name="adj2" fmla="val -2599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All attributes are available with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object.attribute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notation</a:t>
            </a:r>
          </a:p>
        </p:txBody>
      </p:sp>
    </p:spTree>
    <p:extLst>
      <p:ext uri="{BB962C8B-B14F-4D97-AF65-F5344CB8AC3E}">
        <p14:creationId xmlns:p14="http://schemas.microsoft.com/office/powerpoint/2010/main" val="2421136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F4B42F-E890-7443-8F4B-61ACA7B31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33" y="3643618"/>
            <a:ext cx="6832600" cy="2133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Discounting the price of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F7D37B-DD98-864F-9B5B-2ADD9C42E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60" y="1083130"/>
            <a:ext cx="7366000" cy="2171700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C954E235-3C98-9340-86A4-6F16AA442083}"/>
              </a:ext>
            </a:extLst>
          </p:cNvPr>
          <p:cNvSpPr/>
          <p:nvPr/>
        </p:nvSpPr>
        <p:spPr>
          <a:xfrm>
            <a:off x="5575066" y="1037653"/>
            <a:ext cx="3329091" cy="1233028"/>
          </a:xfrm>
          <a:prstGeom prst="wedgeRoundRectCallout">
            <a:avLst>
              <a:gd name="adj1" fmla="val -60809"/>
              <a:gd name="adj2" fmla="val 569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Getters/Setters provide encapsulation at the cost of concise code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323EE1-0257-074C-8964-4A14E8F2FBC5}"/>
              </a:ext>
            </a:extLst>
          </p:cNvPr>
          <p:cNvSpPr/>
          <p:nvPr/>
        </p:nvSpPr>
        <p:spPr>
          <a:xfrm>
            <a:off x="5495476" y="3118436"/>
            <a:ext cx="3583208" cy="686468"/>
          </a:xfrm>
          <a:prstGeom prst="wedgeRoundRectCallout">
            <a:avLst>
              <a:gd name="adj1" fmla="val -68774"/>
              <a:gd name="adj2" fmla="val -128895"/>
              <a:gd name="adj3" fmla="val 16667"/>
            </a:avLst>
          </a:prstGeom>
          <a:solidFill>
            <a:schemeClr val="accent2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Which is easier to read and maintain?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D320DAFB-B8A6-2444-8A51-C6CD3BF3B30A}"/>
              </a:ext>
            </a:extLst>
          </p:cNvPr>
          <p:cNvSpPr/>
          <p:nvPr/>
        </p:nvSpPr>
        <p:spPr>
          <a:xfrm>
            <a:off x="5495476" y="3122945"/>
            <a:ext cx="3583208" cy="686468"/>
          </a:xfrm>
          <a:prstGeom prst="wedgeRoundRectCallout">
            <a:avLst>
              <a:gd name="adj1" fmla="val -76304"/>
              <a:gd name="adj2" fmla="val 207390"/>
              <a:gd name="adj3" fmla="val 16667"/>
            </a:avLst>
          </a:prstGeom>
          <a:solidFill>
            <a:schemeClr val="accent2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Which is easier to read and maintain?</a:t>
            </a:r>
          </a:p>
        </p:txBody>
      </p:sp>
    </p:spTree>
    <p:extLst>
      <p:ext uri="{BB962C8B-B14F-4D97-AF65-F5344CB8AC3E}">
        <p14:creationId xmlns:p14="http://schemas.microsoft.com/office/powerpoint/2010/main" val="3511366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Our </a:t>
            </a:r>
            <a:r>
              <a:rPr lang="en-US" sz="2800" b="1" dirty="0">
                <a:latin typeface="Courier" pitchFamily="2" charset="0"/>
                <a:ea typeface="ＭＳ Ｐゴシック" charset="0"/>
                <a:cs typeface="ＭＳ Ｐゴシック" charset="0"/>
              </a:rPr>
              <a:t>class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b="1" dirty="0">
                <a:latin typeface="Courier" pitchFamily="2" charset="0"/>
                <a:ea typeface="ＭＳ Ｐゴシック" charset="0"/>
                <a:cs typeface="ＭＳ Ｐゴシック" charset="0"/>
              </a:rPr>
              <a:t>Item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code is very popular and is widely reused in many projects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Developers have code using </a:t>
            </a:r>
            <a:r>
              <a:rPr lang="en-US" sz="2000" dirty="0" err="1">
                <a:latin typeface="Courier" pitchFamily="2" charset="0"/>
                <a:ea typeface="ＭＳ Ｐゴシック" charset="0"/>
                <a:cs typeface="ＭＳ Ｐゴシック" charset="0"/>
              </a:rPr>
              <a:t>object.attribute</a:t>
            </a:r>
            <a:r>
              <a:rPr lang="en-US" sz="2000" dirty="0">
                <a:latin typeface="Courier" pitchFamily="2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notation</a:t>
            </a:r>
          </a:p>
          <a:p>
            <a:pPr algn="ctr"/>
            <a:r>
              <a:rPr lang="en-US" sz="2800" dirty="0">
                <a:latin typeface="Casual" pitchFamily="2" charset="77"/>
                <a:ea typeface="ＭＳ Ｐゴシック" charset="0"/>
                <a:cs typeface="ＭＳ Ｐゴシック" charset="0"/>
              </a:rPr>
              <a:t>…BUT THEN…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Unscrupulous customers discover that negative quantities lead to refunds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3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Encapsulation is a good thing…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24C2A-6A9A-5F43-93B4-55B710272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56" y="4514409"/>
            <a:ext cx="5270500" cy="107950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722BD5B0-75F4-1F45-84A7-923D42CE1882}"/>
              </a:ext>
            </a:extLst>
          </p:cNvPr>
          <p:cNvSpPr/>
          <p:nvPr/>
        </p:nvSpPr>
        <p:spPr>
          <a:xfrm>
            <a:off x="5091848" y="4000488"/>
            <a:ext cx="3583208" cy="686468"/>
          </a:xfrm>
          <a:prstGeom prst="wedgeRoundRectCallout">
            <a:avLst>
              <a:gd name="adj1" fmla="val -54969"/>
              <a:gd name="adj2" fmla="val 126594"/>
              <a:gd name="adj3" fmla="val 16667"/>
            </a:avLst>
          </a:prstGeom>
          <a:solidFill>
            <a:srgbClr val="FF0000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Oops!  We </a:t>
            </a:r>
            <a:r>
              <a:rPr lang="en-US" sz="2000" b="1" i="1" u="sng" dirty="0">
                <a:solidFill>
                  <a:schemeClr val="bg1"/>
                </a:solidFill>
              </a:rPr>
              <a:t>owe</a:t>
            </a:r>
            <a:r>
              <a:rPr lang="en-US" sz="2000" dirty="0">
                <a:solidFill>
                  <a:schemeClr val="bg1"/>
                </a:solidFill>
              </a:rPr>
              <a:t> money to the customer for buying apples!?!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2D3F010-B668-F64E-B0DA-CAE06E810DEA}"/>
              </a:ext>
            </a:extLst>
          </p:cNvPr>
          <p:cNvSpPr/>
          <p:nvPr/>
        </p:nvSpPr>
        <p:spPr>
          <a:xfrm>
            <a:off x="7150308" y="2526989"/>
            <a:ext cx="1928376" cy="686468"/>
          </a:xfrm>
          <a:prstGeom prst="wedgeRoundRectCallout">
            <a:avLst>
              <a:gd name="adj1" fmla="val -47196"/>
              <a:gd name="adj2" fmla="val 76370"/>
              <a:gd name="adj3" fmla="val 16667"/>
            </a:avLst>
          </a:prstGeom>
          <a:solidFill>
            <a:schemeClr val="accent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This happened to </a:t>
            </a:r>
            <a:r>
              <a:rPr lang="en-US" sz="2000" dirty="0" err="1">
                <a:solidFill>
                  <a:schemeClr val="bg1"/>
                </a:solidFill>
              </a:rPr>
              <a:t>Amazon.com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997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Decorators allow us to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extend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the behavior of a function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without modifying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the function</a:t>
            </a:r>
          </a:p>
          <a:p>
            <a:pPr lvl="1"/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Wrapping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extra functionality before and after a function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Examples: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Time a function call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Track how many times a function is called</a:t>
            </a:r>
          </a:p>
          <a:p>
            <a:pPr lvl="1">
              <a:spcAft>
                <a:spcPts val="600"/>
              </a:spcAft>
            </a:pPr>
            <a:r>
              <a:rPr lang="en-US" sz="2600" dirty="0" err="1">
                <a:latin typeface="Gill Sans MT" charset="0"/>
                <a:ea typeface="ＭＳ Ｐゴシック" charset="0"/>
                <a:cs typeface="ＭＳ Ｐゴシック" charset="0"/>
              </a:rPr>
              <a:t>Memoize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a function to use previous results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Mock a function call while testing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Web frameworks, e.g. Flask</a:t>
            </a:r>
          </a:p>
          <a:p>
            <a:r>
              <a:rPr lang="en-US" sz="2800" i="1" dirty="0">
                <a:latin typeface="Gill Sans MT" charset="0"/>
                <a:ea typeface="ＭＳ Ｐゴシック" charset="0"/>
                <a:cs typeface="ＭＳ Ｐゴシック" charset="0"/>
              </a:rPr>
              <a:t>https://</a:t>
            </a:r>
            <a:r>
              <a:rPr lang="en-US" sz="2800" i="1" dirty="0" err="1">
                <a:latin typeface="Gill Sans MT" charset="0"/>
                <a:ea typeface="ＭＳ Ｐゴシック" charset="0"/>
                <a:cs typeface="ＭＳ Ｐゴシック" charset="0"/>
              </a:rPr>
              <a:t>wiki.python.org</a:t>
            </a:r>
            <a:r>
              <a:rPr lang="en-US" sz="2800" i="1" dirty="0">
                <a:latin typeface="Gill Sans MT" charset="0"/>
                <a:ea typeface="ＭＳ Ｐゴシック" charset="0"/>
                <a:cs typeface="ＭＳ Ｐゴシック" charset="0"/>
              </a:rPr>
              <a:t>/</a:t>
            </a:r>
            <a:r>
              <a:rPr lang="en-US" sz="2800" i="1" dirty="0" err="1">
                <a:latin typeface="Gill Sans MT" charset="0"/>
                <a:ea typeface="ＭＳ Ｐゴシック" charset="0"/>
                <a:cs typeface="ＭＳ Ｐゴシック" charset="0"/>
              </a:rPr>
              <a:t>moin</a:t>
            </a:r>
            <a:r>
              <a:rPr lang="en-US" sz="2800" i="1" dirty="0">
                <a:latin typeface="Gill Sans MT" charset="0"/>
                <a:ea typeface="ＭＳ Ｐゴシック" charset="0"/>
                <a:cs typeface="ＭＳ Ｐゴシック" charset="0"/>
              </a:rPr>
              <a:t>/</a:t>
            </a:r>
            <a:r>
              <a:rPr lang="en-US" sz="2800" i="1" dirty="0" err="1">
                <a:latin typeface="Gill Sans MT" charset="0"/>
                <a:ea typeface="ＭＳ Ｐゴシック" charset="0"/>
                <a:cs typeface="ＭＳ Ｐゴシック" charset="0"/>
              </a:rPr>
              <a:t>PythonDecoratorLibrary</a:t>
            </a:r>
            <a:endParaRPr lang="en-US" sz="2800" i="1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ACAF1-131A-4B48-8E57-CA39210D8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352" y="2768080"/>
            <a:ext cx="2523217" cy="98820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Decorators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88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7414899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We need to guard the </a:t>
            </a:r>
            <a:r>
              <a:rPr lang="en-US" sz="2400" dirty="0">
                <a:latin typeface="Courier" pitchFamily="2" charset="0"/>
                <a:ea typeface="ＭＳ Ｐゴシック" charset="0"/>
                <a:cs typeface="ＭＳ Ｐゴシック" charset="0"/>
              </a:rPr>
              <a:t>quantity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attribute against negative values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… maybe getters/setters aren’t such a bad idea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… but, getters/setters bloat the code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… worse yet, other projects have existing code using </a:t>
            </a:r>
            <a:r>
              <a:rPr lang="en-US" sz="2400" dirty="0" err="1">
                <a:latin typeface="Courier" pitchFamily="2" charset="0"/>
                <a:ea typeface="ＭＳ Ｐゴシック" charset="0"/>
                <a:cs typeface="ＭＳ Ｐゴシック" charset="0"/>
              </a:rPr>
              <a:t>object.attribute</a:t>
            </a:r>
            <a:r>
              <a:rPr lang="en-US" sz="2400" dirty="0">
                <a:latin typeface="Courier" pitchFamily="2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notation</a:t>
            </a:r>
          </a:p>
          <a:p>
            <a:pPr lvl="2">
              <a:spcAft>
                <a:spcPts val="18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We can’t expect everyone to change all references throughout their code</a:t>
            </a:r>
            <a:endParaRPr lang="en-US" sz="2800" dirty="0">
              <a:latin typeface="Casual" pitchFamily="2" charset="77"/>
              <a:ea typeface="ＭＳ Ｐゴシック" charset="0"/>
              <a:cs typeface="ＭＳ Ｐゴシック" charset="0"/>
            </a:endParaRPr>
          </a:p>
          <a:p>
            <a:pPr algn="ctr">
              <a:spcAft>
                <a:spcPts val="600"/>
              </a:spcAft>
            </a:pPr>
            <a:r>
              <a:rPr lang="en-US" sz="2800" dirty="0">
                <a:latin typeface="Casual" pitchFamily="2" charset="77"/>
                <a:ea typeface="ＭＳ Ｐゴシック" charset="0"/>
                <a:cs typeface="ＭＳ Ｐゴシック" charset="0"/>
              </a:rPr>
              <a:t>What’s a </a:t>
            </a:r>
            <a:r>
              <a:rPr lang="en-US" sz="2800" dirty="0" err="1">
                <a:latin typeface="Casual" pitchFamily="2" charset="77"/>
                <a:ea typeface="ＭＳ Ｐゴシック" charset="0"/>
                <a:cs typeface="ＭＳ Ｐゴシック" charset="0"/>
              </a:rPr>
              <a:t>Pythonista</a:t>
            </a:r>
            <a:r>
              <a:rPr lang="en-US" sz="2800" dirty="0">
                <a:latin typeface="Casual" pitchFamily="2" charset="77"/>
                <a:ea typeface="ＭＳ Ｐゴシック" charset="0"/>
                <a:cs typeface="ＭＳ Ｐゴシック" charset="0"/>
              </a:rPr>
              <a:t> to do??? </a:t>
            </a:r>
          </a:p>
          <a:p>
            <a:pPr algn="ctr"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Hint: we’re </a:t>
            </a:r>
            <a:r>
              <a:rPr lang="en-US" sz="2800" b="1" i="1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not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converting to Java</a:t>
            </a:r>
          </a:p>
          <a:p>
            <a:pPr algn="ctr"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Hint: maybe decorators can help!</a:t>
            </a:r>
            <a:endParaRPr lang="en-US" sz="2600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3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Encapsulation is a good thing…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1A5B9-A9E5-344D-AB70-45C7102E2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534" y="2188564"/>
            <a:ext cx="1843790" cy="184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80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3" y="1082099"/>
            <a:ext cx="8674073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discourages getter/setter functions for attributes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Instead, Python encourages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obj.attribute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notation both for getting and setting attributes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What if you need extra logic around a getter or setter?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e.g. check for a valid range before returning or setting value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@property/@setter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allows you to define a property of a class which is a function wrapper for an attribute’s getter and setter with extra functionality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Execute extra code while allowing users to use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obj.attribute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notation for getting/setting values</a:t>
            </a:r>
          </a:p>
          <a:p>
            <a:pPr>
              <a:spcAft>
                <a:spcPts val="0"/>
              </a:spcAft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3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@property, @setter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563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99941D-9C6F-0043-997D-6CF3D75C7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07" y="1047472"/>
            <a:ext cx="7721600" cy="48768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Changing quantity to an @property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323EE1-0257-074C-8964-4A14E8F2FBC5}"/>
              </a:ext>
            </a:extLst>
          </p:cNvPr>
          <p:cNvSpPr/>
          <p:nvPr/>
        </p:nvSpPr>
        <p:spPr>
          <a:xfrm>
            <a:off x="5005323" y="1822907"/>
            <a:ext cx="3703246" cy="1220096"/>
          </a:xfrm>
          <a:prstGeom prst="wedgeRoundRectCallout">
            <a:avLst>
              <a:gd name="adj1" fmla="val -75008"/>
              <a:gd name="adj2" fmla="val -1998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Let’s change the semantics of </a:t>
            </a:r>
            <a:r>
              <a:rPr lang="en-US" sz="2000" dirty="0" err="1">
                <a:solidFill>
                  <a:schemeClr val="bg1"/>
                </a:solidFill>
              </a:rPr>
              <a:t>Item.quantity</a:t>
            </a:r>
            <a:r>
              <a:rPr lang="en-US" sz="2000" dirty="0">
                <a:solidFill>
                  <a:schemeClr val="bg1"/>
                </a:solidFill>
              </a:rPr>
              <a:t> to a function that checks for quantity &lt; 0</a:t>
            </a:r>
          </a:p>
        </p:txBody>
      </p:sp>
    </p:spTree>
    <p:extLst>
      <p:ext uri="{BB962C8B-B14F-4D97-AF65-F5344CB8AC3E}">
        <p14:creationId xmlns:p14="http://schemas.microsoft.com/office/powerpoint/2010/main" val="1518973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39573DF-5125-994F-B7C7-6B4903B3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19" y="911412"/>
            <a:ext cx="7867650" cy="530724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Getting </a:t>
            </a:r>
            <a:r>
              <a:rPr lang="en-US" dirty="0" err="1">
                <a:latin typeface="Courier" pitchFamily="2" charset="0"/>
                <a:cs typeface="Gill Sans MT"/>
              </a:rPr>
              <a:t>Item</a:t>
            </a:r>
            <a:r>
              <a:rPr lang="en-US" dirty="0" err="1">
                <a:latin typeface="Gill Sans MT"/>
                <a:cs typeface="Gill Sans MT"/>
              </a:rPr>
              <a:t>.quantity</a:t>
            </a:r>
            <a:r>
              <a:rPr lang="en-US" dirty="0">
                <a:latin typeface="Gill Sans MT"/>
                <a:cs typeface="Gill Sans MT"/>
              </a:rPr>
              <a:t> with </a:t>
            </a:r>
            <a:r>
              <a:rPr lang="en-US" sz="3200" dirty="0">
                <a:latin typeface="Courier" pitchFamily="2" charset="0"/>
                <a:cs typeface="Gill Sans MT"/>
              </a:rPr>
              <a:t>@property</a:t>
            </a:r>
            <a:endParaRPr lang="en-US" dirty="0">
              <a:latin typeface="Courier" pitchFamily="2" charset="0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ECAA0B3-0E25-824D-A867-1172B5A437A8}"/>
              </a:ext>
            </a:extLst>
          </p:cNvPr>
          <p:cNvSpPr/>
          <p:nvPr/>
        </p:nvSpPr>
        <p:spPr>
          <a:xfrm>
            <a:off x="4545411" y="1708879"/>
            <a:ext cx="3368679" cy="477279"/>
          </a:xfrm>
          <a:prstGeom prst="wedgeRoundRectCallout">
            <a:avLst>
              <a:gd name="adj1" fmla="val -63647"/>
              <a:gd name="adj2" fmla="val 1501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Make _quantity protected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2F98E32-865E-A144-9FAF-F813FE0AC674}"/>
              </a:ext>
            </a:extLst>
          </p:cNvPr>
          <p:cNvSpPr/>
          <p:nvPr/>
        </p:nvSpPr>
        <p:spPr>
          <a:xfrm>
            <a:off x="4545411" y="2445889"/>
            <a:ext cx="3368679" cy="926900"/>
          </a:xfrm>
          <a:prstGeom prst="wedgeRoundRectCallout">
            <a:avLst>
              <a:gd name="adj1" fmla="val -89444"/>
              <a:gd name="adj2" fmla="val -2672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@property adds a read-only getter that is invoked when </a:t>
            </a:r>
            <a:r>
              <a:rPr lang="en-US" sz="2000" dirty="0" err="1">
                <a:solidFill>
                  <a:schemeClr val="bg1"/>
                </a:solidFill>
              </a:rPr>
              <a:t>Item.quantity</a:t>
            </a:r>
            <a:r>
              <a:rPr lang="en-US" sz="2000" dirty="0">
                <a:solidFill>
                  <a:schemeClr val="bg1"/>
                </a:solidFill>
              </a:rPr>
              <a:t> is accessed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519EEE91-FA63-5B49-A801-BC93F591403B}"/>
              </a:ext>
            </a:extLst>
          </p:cNvPr>
          <p:cNvSpPr/>
          <p:nvPr/>
        </p:nvSpPr>
        <p:spPr>
          <a:xfrm>
            <a:off x="5462426" y="3513550"/>
            <a:ext cx="3431200" cy="932216"/>
          </a:xfrm>
          <a:prstGeom prst="wedgeRoundRectCallout">
            <a:avLst>
              <a:gd name="adj1" fmla="val -104637"/>
              <a:gd name="adj2" fmla="val 9428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We can still reference 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self.quantity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and Python calls 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self.quantity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()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37E1A43-769A-2A49-8676-926E3BC9204B}"/>
              </a:ext>
            </a:extLst>
          </p:cNvPr>
          <p:cNvSpPr/>
          <p:nvPr/>
        </p:nvSpPr>
        <p:spPr>
          <a:xfrm>
            <a:off x="4981564" y="5187868"/>
            <a:ext cx="3438536" cy="586062"/>
          </a:xfrm>
          <a:prstGeom prst="wedgeRoundRectCallout">
            <a:avLst>
              <a:gd name="adj1" fmla="val -140798"/>
              <a:gd name="adj2" fmla="val 680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Quantity &lt; 0 is 0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746FA07B-2D8A-2742-8BB3-DA1645B005D5}"/>
              </a:ext>
            </a:extLst>
          </p:cNvPr>
          <p:cNvSpPr/>
          <p:nvPr/>
        </p:nvSpPr>
        <p:spPr>
          <a:xfrm>
            <a:off x="4981564" y="5228852"/>
            <a:ext cx="3438536" cy="586062"/>
          </a:xfrm>
          <a:prstGeom prst="wedgeRoundRectCallout">
            <a:avLst>
              <a:gd name="adj1" fmla="val -77586"/>
              <a:gd name="adj2" fmla="val -1124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Quantity &lt; 0 is 0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16B9C7EA-1C45-1C41-8F61-207F6EEB29B9}"/>
              </a:ext>
            </a:extLst>
          </p:cNvPr>
          <p:cNvSpPr/>
          <p:nvPr/>
        </p:nvSpPr>
        <p:spPr>
          <a:xfrm>
            <a:off x="5462426" y="3565035"/>
            <a:ext cx="3431200" cy="932216"/>
          </a:xfrm>
          <a:prstGeom prst="wedgeRoundRectCallout">
            <a:avLst>
              <a:gd name="adj1" fmla="val -65318"/>
              <a:gd name="adj2" fmla="val 423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We can still reference 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self.quantity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and Python calls 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self.quantity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()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41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5DDC8A-2519-874E-9ACC-3E30533C1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69" y="1273702"/>
            <a:ext cx="8382000" cy="3937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if we need a setter()?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ECAA0B3-0E25-824D-A867-1172B5A437A8}"/>
              </a:ext>
            </a:extLst>
          </p:cNvPr>
          <p:cNvSpPr/>
          <p:nvPr/>
        </p:nvSpPr>
        <p:spPr>
          <a:xfrm>
            <a:off x="3411115" y="2389184"/>
            <a:ext cx="4934796" cy="758778"/>
          </a:xfrm>
          <a:prstGeom prst="wedgeRoundRectCallout">
            <a:avLst>
              <a:gd name="adj1" fmla="val -74686"/>
              <a:gd name="adj2" fmla="val -1488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@property </a:t>
            </a:r>
            <a:r>
              <a:rPr lang="en-US" dirty="0">
                <a:solidFill>
                  <a:schemeClr val="bg1"/>
                </a:solidFill>
              </a:rPr>
              <a:t>decorator defines a new read-only attribute that can be accessed with dot notation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519EEE91-FA63-5B49-A801-BC93F591403B}"/>
              </a:ext>
            </a:extLst>
          </p:cNvPr>
          <p:cNvSpPr/>
          <p:nvPr/>
        </p:nvSpPr>
        <p:spPr>
          <a:xfrm>
            <a:off x="3411115" y="3327911"/>
            <a:ext cx="4934796" cy="527707"/>
          </a:xfrm>
          <a:prstGeom prst="wedgeRoundRectCallout">
            <a:avLst>
              <a:gd name="adj1" fmla="val -67793"/>
              <a:gd name="adj2" fmla="val -8865"/>
              <a:gd name="adj3" fmla="val 16667"/>
            </a:avLst>
          </a:prstGeom>
          <a:solidFill>
            <a:schemeClr val="accent2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if we need to set the value?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E700B506-8AA5-0C45-A07E-449E0D6BD2D3}"/>
              </a:ext>
            </a:extLst>
          </p:cNvPr>
          <p:cNvSpPr/>
          <p:nvPr/>
        </p:nvSpPr>
        <p:spPr>
          <a:xfrm>
            <a:off x="4812553" y="4786110"/>
            <a:ext cx="2426980" cy="563644"/>
          </a:xfrm>
          <a:prstGeom prst="wedgeRoundRectCallout">
            <a:avLst>
              <a:gd name="adj1" fmla="val -67793"/>
              <a:gd name="adj2" fmla="val -8865"/>
              <a:gd name="adj3" fmla="val 16667"/>
            </a:avLst>
          </a:prstGeom>
          <a:solidFill>
            <a:schemeClr val="accent2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Oops!!!</a:t>
            </a:r>
          </a:p>
        </p:txBody>
      </p:sp>
    </p:spTree>
    <p:extLst>
      <p:ext uri="{BB962C8B-B14F-4D97-AF65-F5344CB8AC3E}">
        <p14:creationId xmlns:p14="http://schemas.microsoft.com/office/powerpoint/2010/main" val="1583995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Adding a setter()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5F89D5-B92A-9249-AD5E-AA6FB9CBC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60" y="911412"/>
            <a:ext cx="7645400" cy="52197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E094F08-3735-AC41-A821-35779E59E2AE}"/>
              </a:ext>
            </a:extLst>
          </p:cNvPr>
          <p:cNvSpPr/>
          <p:nvPr/>
        </p:nvSpPr>
        <p:spPr>
          <a:xfrm>
            <a:off x="3944522" y="3792511"/>
            <a:ext cx="4599870" cy="974362"/>
          </a:xfrm>
          <a:prstGeom prst="wedgeRoundRectCallout">
            <a:avLst>
              <a:gd name="adj1" fmla="val -56786"/>
              <a:gd name="adj2" fmla="val 272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@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name.setter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decorator adds a method to set the value of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name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 that can be accessed with dot notation</a:t>
            </a:r>
          </a:p>
        </p:txBody>
      </p:sp>
    </p:spTree>
    <p:extLst>
      <p:ext uri="{BB962C8B-B14F-4D97-AF65-F5344CB8AC3E}">
        <p14:creationId xmlns:p14="http://schemas.microsoft.com/office/powerpoint/2010/main" val="2038949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F424F-457F-EF44-BFA5-CC14C4E19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24" y="1463207"/>
            <a:ext cx="7200900" cy="3302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Using the setter()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ECAA0B3-0E25-824D-A867-1172B5A437A8}"/>
              </a:ext>
            </a:extLst>
          </p:cNvPr>
          <p:cNvSpPr/>
          <p:nvPr/>
        </p:nvSpPr>
        <p:spPr>
          <a:xfrm>
            <a:off x="5306518" y="2267336"/>
            <a:ext cx="3772166" cy="880598"/>
          </a:xfrm>
          <a:prstGeom prst="wedgeRoundRectCallout">
            <a:avLst>
              <a:gd name="adj1" fmla="val -118227"/>
              <a:gd name="adj2" fmla="val 1949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@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quantity.setter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 causes 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Item.quantity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(self, 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num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) 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to be called on assignment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657211E-CB41-554F-8CCD-CCBB2ECB332F}"/>
              </a:ext>
            </a:extLst>
          </p:cNvPr>
          <p:cNvSpPr/>
          <p:nvPr/>
        </p:nvSpPr>
        <p:spPr>
          <a:xfrm>
            <a:off x="5121459" y="4876703"/>
            <a:ext cx="3782697" cy="1089382"/>
          </a:xfrm>
          <a:prstGeom prst="wedgeRoundRectCallout">
            <a:avLst>
              <a:gd name="adj1" fmla="val -47094"/>
              <a:gd name="adj2" fmla="val -1269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The legacy 20% discount code using dot notation still works without change</a:t>
            </a:r>
          </a:p>
        </p:txBody>
      </p:sp>
    </p:spTree>
    <p:extLst>
      <p:ext uri="{BB962C8B-B14F-4D97-AF65-F5344CB8AC3E}">
        <p14:creationId xmlns:p14="http://schemas.microsoft.com/office/powerpoint/2010/main" val="1952251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97314371-C7AB-5740-B816-9A3C90E301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381902"/>
            <a:ext cx="8928906" cy="4511810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We defined </a:t>
            </a:r>
            <a:r>
              <a:rPr lang="en-US" sz="2800" dirty="0">
                <a:latin typeface="Courier" pitchFamily="2" charset="0"/>
                <a:ea typeface="ＭＳ Ｐゴシック" charset="0"/>
                <a:cs typeface="ＭＳ Ｐゴシック" charset="0"/>
              </a:rPr>
              <a:t>class Item 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with public attributes</a:t>
            </a:r>
          </a:p>
          <a:p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Our code and code from others used dot notation to access the public attributes</a:t>
            </a:r>
          </a:p>
          <a:p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We needed to change the class without breaking backward compatibility of dot notation</a:t>
            </a:r>
          </a:p>
          <a:p>
            <a:r>
              <a:rPr lang="en-US" sz="2800" dirty="0">
                <a:latin typeface="Courier" pitchFamily="2" charset="0"/>
                <a:ea typeface="ＭＳ Ｐゴシック" charset="0"/>
                <a:cs typeface="ＭＳ Ｐゴシック" charset="0"/>
              </a:rPr>
              <a:t>@property 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allows us to define a method to an attribute that is invokes when the value is retrieved</a:t>
            </a:r>
          </a:p>
          <a:p>
            <a:r>
              <a:rPr lang="en-US" sz="2800" dirty="0">
                <a:latin typeface="Courier" pitchFamily="2" charset="0"/>
                <a:ea typeface="ＭＳ Ｐゴシック" charset="0"/>
                <a:cs typeface="ＭＳ Ｐゴシック" charset="0"/>
              </a:rPr>
              <a:t>@</a:t>
            </a:r>
            <a:r>
              <a:rPr lang="en-US" sz="2800" dirty="0" err="1">
                <a:latin typeface="Courier" pitchFamily="2" charset="0"/>
                <a:ea typeface="ＭＳ Ｐゴシック" charset="0"/>
                <a:cs typeface="ＭＳ Ｐゴシック" charset="0"/>
              </a:rPr>
              <a:t>attribute.setter</a:t>
            </a:r>
            <a:r>
              <a:rPr lang="en-US" sz="2800" dirty="0">
                <a:latin typeface="Courier" pitchFamily="2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allows to add an optional setter method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317380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@property/@</a:t>
            </a:r>
            <a:r>
              <a:rPr lang="en-US" dirty="0" err="1">
                <a:latin typeface="Gill Sans MT"/>
                <a:cs typeface="Gill Sans MT"/>
              </a:rPr>
              <a:t>attribute.setter</a:t>
            </a:r>
            <a:r>
              <a:rPr lang="en-US" dirty="0">
                <a:latin typeface="Gill Sans MT"/>
                <a:cs typeface="Gill Sans MT"/>
              </a:rPr>
              <a:t>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160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50C6AB-2483-6746-B8CA-74E2BF43D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69" y="1143075"/>
            <a:ext cx="8369300" cy="4165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317380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@property/@</a:t>
            </a:r>
            <a:r>
              <a:rPr lang="en-US" dirty="0" err="1">
                <a:latin typeface="Gill Sans MT"/>
                <a:cs typeface="Gill Sans MT"/>
              </a:rPr>
              <a:t>attribute.setter</a:t>
            </a:r>
            <a:r>
              <a:rPr lang="en-US" dirty="0">
                <a:latin typeface="Gill Sans MT"/>
                <a:cs typeface="Gill Sans MT"/>
              </a:rPr>
              <a:t>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BD12939-5B87-EB47-92B1-39E4650CDCA4}"/>
              </a:ext>
            </a:extLst>
          </p:cNvPr>
          <p:cNvSpPr/>
          <p:nvPr/>
        </p:nvSpPr>
        <p:spPr>
          <a:xfrm>
            <a:off x="3522687" y="1218025"/>
            <a:ext cx="5021705" cy="475864"/>
          </a:xfrm>
          <a:prstGeom prst="wedgeRoundRectCallout">
            <a:avLst>
              <a:gd name="adj1" fmla="val -66859"/>
              <a:gd name="adj2" fmla="val 4903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_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len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 holds the protected  length of the side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66290A-20C6-CE4D-BF4E-17222CC55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36" y="5253696"/>
            <a:ext cx="8210567" cy="998912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D633499A-F4BC-A04A-97A5-EB434BA44D58}"/>
              </a:ext>
            </a:extLst>
          </p:cNvPr>
          <p:cNvSpPr/>
          <p:nvPr/>
        </p:nvSpPr>
        <p:spPr>
          <a:xfrm>
            <a:off x="3522687" y="1808002"/>
            <a:ext cx="3777523" cy="475864"/>
          </a:xfrm>
          <a:prstGeom prst="wedgeRoundRectCallout">
            <a:avLst>
              <a:gd name="adj1" fmla="val -66561"/>
              <a:gd name="adj2" fmla="val -2971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Users refer to ‘side’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7A54F1E3-0925-E645-9C60-6D723241176F}"/>
              </a:ext>
            </a:extLst>
          </p:cNvPr>
          <p:cNvSpPr/>
          <p:nvPr/>
        </p:nvSpPr>
        <p:spPr>
          <a:xfrm>
            <a:off x="3522687" y="2698541"/>
            <a:ext cx="3777523" cy="512639"/>
          </a:xfrm>
          <a:prstGeom prst="wedgeRoundRectCallout">
            <a:avLst>
              <a:gd name="adj1" fmla="val -72117"/>
              <a:gd name="adj2" fmla="val -18402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Call the setter to check the value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15EDD2D6-F7B3-0241-BD0A-730B5838CAE8}"/>
              </a:ext>
            </a:extLst>
          </p:cNvPr>
          <p:cNvSpPr/>
          <p:nvPr/>
        </p:nvSpPr>
        <p:spPr>
          <a:xfrm>
            <a:off x="3522686" y="3442843"/>
            <a:ext cx="4886796" cy="438399"/>
          </a:xfrm>
          <a:prstGeom prst="wedgeRoundRectCallout">
            <a:avLst>
              <a:gd name="adj1" fmla="val -71721"/>
              <a:gd name="adj2" fmla="val -1542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Prevent setting _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len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 &lt; 0, even in __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init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__()</a:t>
            </a:r>
          </a:p>
        </p:txBody>
      </p:sp>
    </p:spTree>
    <p:extLst>
      <p:ext uri="{BB962C8B-B14F-4D97-AF65-F5344CB8AC3E}">
        <p14:creationId xmlns:p14="http://schemas.microsoft.com/office/powerpoint/2010/main" val="1437282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2D3F95-4235-6045-8A2E-B85C6BA2D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69" y="5383625"/>
            <a:ext cx="7747000" cy="50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50C6AB-2483-6746-B8CA-74E2BF43D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69" y="1143075"/>
            <a:ext cx="8369300" cy="4165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317380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@property/@</a:t>
            </a:r>
            <a:r>
              <a:rPr lang="en-US" dirty="0" err="1">
                <a:latin typeface="Gill Sans MT"/>
                <a:cs typeface="Gill Sans MT"/>
              </a:rPr>
              <a:t>attribute.setter</a:t>
            </a:r>
            <a:r>
              <a:rPr lang="en-US" dirty="0">
                <a:latin typeface="Gill Sans MT"/>
                <a:cs typeface="Gill Sans MT"/>
              </a:rPr>
              <a:t>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BD12939-5B87-EB47-92B1-39E4650CDCA4}"/>
              </a:ext>
            </a:extLst>
          </p:cNvPr>
          <p:cNvSpPr/>
          <p:nvPr/>
        </p:nvSpPr>
        <p:spPr>
          <a:xfrm>
            <a:off x="3549557" y="1422720"/>
            <a:ext cx="5021705" cy="475864"/>
          </a:xfrm>
          <a:prstGeom prst="wedgeRoundRectCallout">
            <a:avLst>
              <a:gd name="adj1" fmla="val -66859"/>
              <a:gd name="adj2" fmla="val 4903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Invoke the setter to validate the parameter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97C7E-B3D8-4545-A22A-E53D0B946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269" y="5756544"/>
            <a:ext cx="5549900" cy="482600"/>
          </a:xfrm>
          <a:prstGeom prst="rect">
            <a:avLst/>
          </a:prstGeom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DE2581F-2C04-EF49-B64C-E4AFC1EFF179}"/>
              </a:ext>
            </a:extLst>
          </p:cNvPr>
          <p:cNvSpPr/>
          <p:nvPr/>
        </p:nvSpPr>
        <p:spPr>
          <a:xfrm>
            <a:off x="2744104" y="5383625"/>
            <a:ext cx="5964465" cy="475864"/>
          </a:xfrm>
          <a:prstGeom prst="wedgeRoundRectCallout">
            <a:avLst>
              <a:gd name="adj1" fmla="val -57654"/>
              <a:gd name="adj2" fmla="val 1123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__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init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__() uses the setter to validate the parameter</a:t>
            </a:r>
          </a:p>
        </p:txBody>
      </p:sp>
    </p:spTree>
    <p:extLst>
      <p:ext uri="{BB962C8B-B14F-4D97-AF65-F5344CB8AC3E}">
        <p14:creationId xmlns:p14="http://schemas.microsoft.com/office/powerpoint/2010/main" val="512005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Functions can be assigned to variables and passed as arguments to other functions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functions are first-class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56959B-7091-6A4C-BE78-0741BE8B4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2" y="2119136"/>
            <a:ext cx="4457199" cy="2605264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70C3353-5ADF-B940-BD56-D468E62EE5B2}"/>
              </a:ext>
            </a:extLst>
          </p:cNvPr>
          <p:cNvSpPr/>
          <p:nvPr/>
        </p:nvSpPr>
        <p:spPr>
          <a:xfrm>
            <a:off x="3796975" y="3305584"/>
            <a:ext cx="3200656" cy="1001263"/>
          </a:xfrm>
          <a:prstGeom prst="wedgeRoundRectCallout">
            <a:avLst>
              <a:gd name="adj1" fmla="val -112066"/>
              <a:gd name="adj2" fmla="val 638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solidFill>
                  <a:schemeClr val="bg1"/>
                </a:solidFill>
                <a:latin typeface="Courier" pitchFamily="2" charset="0"/>
              </a:rPr>
              <a:t>alias </a:t>
            </a:r>
            <a:r>
              <a:rPr lang="en-US" sz="2400" b="1" i="1" dirty="0">
                <a:solidFill>
                  <a:schemeClr val="bg1"/>
                </a:solidFill>
                <a:latin typeface="+mj-lt"/>
              </a:rPr>
              <a:t>is now an alias </a:t>
            </a:r>
            <a:r>
              <a:rPr lang="en-US" sz="2400" b="1" i="1" dirty="0">
                <a:solidFill>
                  <a:schemeClr val="bg1"/>
                </a:solidFill>
                <a:latin typeface="Courier" pitchFamily="2" charset="0"/>
              </a:rPr>
              <a:t>for hello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1489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2E3B6EE-7F39-E54D-A331-71DEC62F8F44}"/>
              </a:ext>
            </a:extLst>
          </p:cNvPr>
          <p:cNvGrpSpPr/>
          <p:nvPr/>
        </p:nvGrpSpPr>
        <p:grpSpPr>
          <a:xfrm>
            <a:off x="692057" y="1660652"/>
            <a:ext cx="5715000" cy="2171700"/>
            <a:chOff x="370809" y="1422720"/>
            <a:chExt cx="5715000" cy="21717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C42CD4-BE05-7247-97AC-4CCC14FF1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809" y="1422720"/>
              <a:ext cx="5715000" cy="16637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65AD7A-E69D-814D-B732-8F1E4B15C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809" y="3086420"/>
              <a:ext cx="5689600" cy="5080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317380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@property/@</a:t>
            </a:r>
            <a:r>
              <a:rPr lang="en-US" dirty="0" err="1">
                <a:latin typeface="Gill Sans MT"/>
                <a:cs typeface="Gill Sans MT"/>
              </a:rPr>
              <a:t>attribute.setter</a:t>
            </a:r>
            <a:r>
              <a:rPr lang="en-US" dirty="0">
                <a:latin typeface="Gill Sans MT"/>
                <a:cs typeface="Gill Sans MT"/>
              </a:rPr>
              <a:t>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BD12939-5B87-EB47-92B1-39E4650CDCA4}"/>
              </a:ext>
            </a:extLst>
          </p:cNvPr>
          <p:cNvSpPr/>
          <p:nvPr/>
        </p:nvSpPr>
        <p:spPr>
          <a:xfrm>
            <a:off x="2817329" y="1743602"/>
            <a:ext cx="5021705" cy="475864"/>
          </a:xfrm>
          <a:prstGeom prst="wedgeRoundRectCallout">
            <a:avLst>
              <a:gd name="adj1" fmla="val -73426"/>
              <a:gd name="adj2" fmla="val 3328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Use the @property to read the value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2B95448-8D05-8146-8DA4-6B7C43DD14AC}"/>
              </a:ext>
            </a:extLst>
          </p:cNvPr>
          <p:cNvSpPr/>
          <p:nvPr/>
        </p:nvSpPr>
        <p:spPr>
          <a:xfrm>
            <a:off x="2817329" y="2730774"/>
            <a:ext cx="5021705" cy="475864"/>
          </a:xfrm>
          <a:prstGeom prst="wedgeRoundRectCallout">
            <a:avLst>
              <a:gd name="adj1" fmla="val -63874"/>
              <a:gd name="adj2" fmla="val 2068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The @setter validates the value</a:t>
            </a:r>
          </a:p>
        </p:txBody>
      </p:sp>
    </p:spTree>
    <p:extLst>
      <p:ext uri="{BB962C8B-B14F-4D97-AF65-F5344CB8AC3E}">
        <p14:creationId xmlns:p14="http://schemas.microsoft.com/office/powerpoint/2010/main" val="3623182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50C6AB-2483-6746-B8CA-74E2BF43D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69" y="1143075"/>
            <a:ext cx="6376324" cy="3173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C42F50-1FD1-F642-8A61-2313A47A1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69" y="4361906"/>
            <a:ext cx="6605563" cy="178102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317380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@property/@</a:t>
            </a:r>
            <a:r>
              <a:rPr lang="en-US" dirty="0" err="1">
                <a:latin typeface="Gill Sans MT"/>
                <a:cs typeface="Gill Sans MT"/>
              </a:rPr>
              <a:t>attribute.setter</a:t>
            </a:r>
            <a:r>
              <a:rPr lang="en-US" dirty="0">
                <a:latin typeface="Gill Sans MT"/>
                <a:cs typeface="Gill Sans MT"/>
              </a:rPr>
              <a:t>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7A54F1E3-0925-E645-9C60-6D723241176F}"/>
              </a:ext>
            </a:extLst>
          </p:cNvPr>
          <p:cNvSpPr/>
          <p:nvPr/>
        </p:nvSpPr>
        <p:spPr>
          <a:xfrm>
            <a:off x="1878156" y="4361906"/>
            <a:ext cx="3698186" cy="524887"/>
          </a:xfrm>
          <a:prstGeom prst="wedgeRoundRectCallout">
            <a:avLst>
              <a:gd name="adj1" fmla="val -67356"/>
              <a:gd name="adj2" fmla="val -406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area is available as 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Square.area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23421C6-4D2B-B943-89A7-A3A827844EA1}"/>
              </a:ext>
            </a:extLst>
          </p:cNvPr>
          <p:cNvSpPr/>
          <p:nvPr/>
        </p:nvSpPr>
        <p:spPr>
          <a:xfrm>
            <a:off x="1878156" y="5252417"/>
            <a:ext cx="3698186" cy="524887"/>
          </a:xfrm>
          <a:prstGeom prst="wedgeRoundRectCallout">
            <a:avLst>
              <a:gd name="adj1" fmla="val -71410"/>
              <a:gd name="adj2" fmla="val 6162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Changing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side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 changes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area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09D2571D-A665-C744-ADCA-9200FAEE7328}"/>
              </a:ext>
            </a:extLst>
          </p:cNvPr>
          <p:cNvSpPr/>
          <p:nvPr/>
        </p:nvSpPr>
        <p:spPr>
          <a:xfrm>
            <a:off x="3527430" y="3712205"/>
            <a:ext cx="3817749" cy="604518"/>
          </a:xfrm>
          <a:prstGeom prst="wedgeRoundRectCallout">
            <a:avLst>
              <a:gd name="adj1" fmla="val -67356"/>
              <a:gd name="adj2" fmla="val -406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@property can be used for more than just validation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84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50C6AB-2483-6746-B8CA-74E2BF43D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68" y="1143074"/>
            <a:ext cx="7747637" cy="385618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317380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@property/@</a:t>
            </a:r>
            <a:r>
              <a:rPr lang="en-US" dirty="0" err="1">
                <a:latin typeface="Gill Sans MT"/>
                <a:cs typeface="Gill Sans MT"/>
              </a:rPr>
              <a:t>attribute.setter</a:t>
            </a:r>
            <a:r>
              <a:rPr lang="en-US" dirty="0">
                <a:latin typeface="Gill Sans MT"/>
                <a:cs typeface="Gill Sans MT"/>
              </a:rPr>
              <a:t>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3F86F-0018-BA46-8586-0F60D3D22CE5}"/>
              </a:ext>
            </a:extLst>
          </p:cNvPr>
          <p:cNvGrpSpPr/>
          <p:nvPr/>
        </p:nvGrpSpPr>
        <p:grpSpPr>
          <a:xfrm>
            <a:off x="339268" y="5073273"/>
            <a:ext cx="7112000" cy="828326"/>
            <a:chOff x="339269" y="4624349"/>
            <a:chExt cx="7112000" cy="82832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3FA6DC5-2D48-1F41-911F-108094589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269" y="4624349"/>
              <a:ext cx="7112000" cy="5207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B063C0-4BDF-6D42-8D56-A180EEA0C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9269" y="5084375"/>
              <a:ext cx="4508500" cy="368300"/>
            </a:xfrm>
            <a:prstGeom prst="rect">
              <a:avLst/>
            </a:prstGeom>
          </p:spPr>
        </p:pic>
      </p:grp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7A54F1E3-0925-E645-9C60-6D723241176F}"/>
              </a:ext>
            </a:extLst>
          </p:cNvPr>
          <p:cNvSpPr/>
          <p:nvPr/>
        </p:nvSpPr>
        <p:spPr>
          <a:xfrm>
            <a:off x="3895268" y="5040843"/>
            <a:ext cx="3698186" cy="524887"/>
          </a:xfrm>
          <a:prstGeom prst="wedgeRoundRectCallout">
            <a:avLst>
              <a:gd name="adj1" fmla="val -68167"/>
              <a:gd name="adj2" fmla="val 416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area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 is read-only</a:t>
            </a:r>
          </a:p>
        </p:txBody>
      </p:sp>
    </p:spTree>
    <p:extLst>
      <p:ext uri="{BB962C8B-B14F-4D97-AF65-F5344CB8AC3E}">
        <p14:creationId xmlns:p14="http://schemas.microsoft.com/office/powerpoint/2010/main" val="1338575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97314371-C7AB-5740-B816-9A3C90E301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381902"/>
            <a:ext cx="8928906" cy="4511810"/>
          </a:xfrm>
        </p:spPr>
        <p:txBody>
          <a:bodyPr/>
          <a:lstStyle/>
          <a:p>
            <a:r>
              <a:rPr lang="en-US" sz="2800" b="1" dirty="0">
                <a:latin typeface="Courier" pitchFamily="2" charset="0"/>
                <a:ea typeface="ＭＳ Ｐゴシック" charset="0"/>
                <a:cs typeface="ＭＳ Ｐゴシック" charset="0"/>
              </a:rPr>
              <a:t>@property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decorator adds a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read-only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attribute to a class that calls the associated method when the attribute is  accessed with dot notation</a:t>
            </a:r>
          </a:p>
          <a:p>
            <a:r>
              <a:rPr lang="en-US" sz="2800" b="1" dirty="0">
                <a:latin typeface="Courier" pitchFamily="2" charset="0"/>
                <a:ea typeface="ＭＳ Ｐゴシック" charset="0"/>
                <a:cs typeface="ＭＳ Ｐゴシック" charset="0"/>
              </a:rPr>
              <a:t>@</a:t>
            </a:r>
            <a:r>
              <a:rPr lang="en-US" sz="2800" b="1" i="1" dirty="0" err="1">
                <a:latin typeface="Courier" pitchFamily="2" charset="0"/>
                <a:ea typeface="ＭＳ Ｐゴシック" charset="0"/>
                <a:cs typeface="ＭＳ Ｐゴシック" charset="0"/>
              </a:rPr>
              <a:t>attribute</a:t>
            </a:r>
            <a:r>
              <a:rPr lang="en-US" sz="2800" b="1" dirty="0" err="1">
                <a:latin typeface="Courier" pitchFamily="2" charset="0"/>
                <a:ea typeface="ＭＳ Ｐゴシック" charset="0"/>
                <a:cs typeface="ＭＳ Ｐゴシック" charset="0"/>
              </a:rPr>
              <a:t>.setter</a:t>
            </a:r>
            <a:r>
              <a:rPr lang="en-US" sz="2800" b="1" dirty="0">
                <a:latin typeface="Courier" pitchFamily="2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decorator adds a setter method to  </a:t>
            </a:r>
            <a:r>
              <a:rPr lang="en-US" sz="2800" dirty="0">
                <a:latin typeface="Courier" pitchFamily="2" charset="0"/>
                <a:ea typeface="ＭＳ Ｐゴシック" charset="0"/>
                <a:cs typeface="ＭＳ Ｐゴシック" charset="0"/>
              </a:rPr>
              <a:t>attribute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where the method is invoked when the attribute is accessed with dot notation</a:t>
            </a:r>
          </a:p>
          <a:p>
            <a:r>
              <a:rPr lang="en-US" sz="2800" dirty="0">
                <a:latin typeface="Courier" pitchFamily="2" charset="0"/>
                <a:ea typeface="ＭＳ Ｐゴシック" charset="0"/>
                <a:cs typeface="ＭＳ Ｐゴシック" charset="0"/>
              </a:rPr>
              <a:t>@property 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and</a:t>
            </a:r>
            <a:r>
              <a:rPr lang="en-US" sz="2800" dirty="0">
                <a:latin typeface="Courier" pitchFamily="2" charset="0"/>
                <a:ea typeface="ＭＳ Ｐゴシック" charset="0"/>
                <a:cs typeface="ＭＳ Ｐゴシック" charset="0"/>
              </a:rPr>
              <a:t> @</a:t>
            </a:r>
            <a:r>
              <a:rPr lang="en-US" sz="2800" i="1" dirty="0" err="1">
                <a:latin typeface="Courier" pitchFamily="2" charset="0"/>
                <a:ea typeface="ＭＳ Ｐゴシック" charset="0"/>
                <a:cs typeface="ＭＳ Ｐゴシック" charset="0"/>
              </a:rPr>
              <a:t>attribute</a:t>
            </a:r>
            <a:r>
              <a:rPr lang="en-US" sz="2800" dirty="0" err="1">
                <a:latin typeface="Courier" pitchFamily="2" charset="0"/>
                <a:ea typeface="ＭＳ Ｐゴシック" charset="0"/>
                <a:cs typeface="ＭＳ Ｐゴシック" charset="0"/>
              </a:rPr>
              <a:t>.setter</a:t>
            </a:r>
            <a:r>
              <a:rPr lang="en-US" sz="2800" dirty="0">
                <a:latin typeface="Courier" pitchFamily="2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can be used together or @property can be used alone for read-only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Can be added after code deployment to change behavior of an attribute without changing legacy code, e.g. add checks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317380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@property/@</a:t>
            </a:r>
            <a:r>
              <a:rPr lang="en-US" dirty="0" err="1">
                <a:latin typeface="Gill Sans MT"/>
                <a:cs typeface="Gill Sans MT"/>
              </a:rPr>
              <a:t>attribute.setter</a:t>
            </a:r>
            <a:r>
              <a:rPr lang="en-US" dirty="0">
                <a:latin typeface="Gill Sans MT"/>
                <a:cs typeface="Gill Sans MT"/>
              </a:rPr>
              <a:t>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791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723900"/>
            <a:ext cx="381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80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A9CBF9-BDDD-D04A-9107-0CF609A13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57" y="2099509"/>
            <a:ext cx="2284186" cy="270046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Polymorphism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allows an operator to behave differently depending upon the types of the operands</a:t>
            </a:r>
          </a:p>
          <a:p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How does this work?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How does Python know which version of ’+’ to apply?</a:t>
            </a:r>
            <a:endParaRPr lang="en-US" sz="32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3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Polymorphism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2921806" y="2193092"/>
            <a:ext cx="2816217" cy="390958"/>
          </a:xfrm>
          <a:prstGeom prst="wedgeRoundRectCallout">
            <a:avLst>
              <a:gd name="adj1" fmla="val -57868"/>
              <a:gd name="adj2" fmla="val -44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integer arithmetic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2921805" y="3089585"/>
            <a:ext cx="2816217" cy="390958"/>
          </a:xfrm>
          <a:prstGeom prst="wedgeRoundRectCallout">
            <a:avLst>
              <a:gd name="adj1" fmla="val -57868"/>
              <a:gd name="adj2" fmla="val -44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string concatenation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2921805" y="3989666"/>
            <a:ext cx="2816217" cy="390958"/>
          </a:xfrm>
          <a:prstGeom prst="wedgeRoundRectCallout">
            <a:avLst>
              <a:gd name="adj1" fmla="val -57868"/>
              <a:gd name="adj2" fmla="val -44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list concatenation</a:t>
            </a:r>
          </a:p>
        </p:txBody>
      </p:sp>
    </p:spTree>
    <p:extLst>
      <p:ext uri="{BB962C8B-B14F-4D97-AF65-F5344CB8AC3E}">
        <p14:creationId xmlns:p14="http://schemas.microsoft.com/office/powerpoint/2010/main" val="1565862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386909"/>
            <a:ext cx="4255306" cy="4511810"/>
          </a:xfrm>
        </p:spPr>
        <p:txBody>
          <a:bodyPr/>
          <a:lstStyle/>
          <a:p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Statically typed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C++, Java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Variables are declared with a static type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The compiler uses the static type information to support polymorphism</a:t>
            </a:r>
          </a:p>
          <a:p>
            <a:endParaRPr lang="en-US" sz="3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Dynamic and Static Typing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573004" y="1386909"/>
            <a:ext cx="4505680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Dynamically typed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</a:t>
            </a:r>
            <a:endParaRPr lang="en-US" sz="2800" b="1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An object’s type  is determined at run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chooses the appropriate class method based on the type of the object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155" y="1242241"/>
            <a:ext cx="1649845" cy="16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77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9289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Duck typing is a dynamic typing method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uses duck typing to support polymorphism 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If it walks like a duck and quacks like a duck, it’s probably a duck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Python: if an object has a relevant property, then apply it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Duck typing supports polymorphism with or without inheritance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Duck Typing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600" y="3694496"/>
            <a:ext cx="24511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832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928906" cy="451181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Recall the </a:t>
            </a:r>
            <a:r>
              <a:rPr lang="en-US" sz="2400" b="1" dirty="0">
                <a:latin typeface="Gill Sans MT" charset="0"/>
                <a:ea typeface="ＭＳ Ｐゴシック" charset="0"/>
                <a:cs typeface="ＭＳ Ｐゴシック" charset="0"/>
              </a:rPr>
              <a:t>Fraction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homework from earlier in the semester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We used Python’s magic methods to support inline operators</a:t>
            </a:r>
          </a:p>
          <a:p>
            <a:pPr>
              <a:spcAft>
                <a:spcPts val="0"/>
              </a:spcAft>
            </a:pPr>
            <a:endParaRPr lang="en-US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Python determines the type of f34 and f12 at run time to choose the appropriate version of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__add__() </a:t>
            </a: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to invoke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We can use Duck Typing with or without inheritance to simplify out design and implementation</a:t>
            </a: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</a:t>
            </a: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pPr lvl="1"/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4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4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Duck typing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E4B4C-AFB7-C644-A636-83847F3CD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47" y="2286908"/>
            <a:ext cx="38481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0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723900"/>
            <a:ext cx="381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91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Functions can be assigned to variables and passed as arguments to other functions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functions are first-class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E96B4-B32F-9049-AF5D-D2C81053A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2" y="2231347"/>
            <a:ext cx="4910853" cy="3415507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70C3353-5ADF-B940-BD56-D468E62EE5B2}"/>
              </a:ext>
            </a:extLst>
          </p:cNvPr>
          <p:cNvSpPr/>
          <p:nvPr/>
        </p:nvSpPr>
        <p:spPr>
          <a:xfrm>
            <a:off x="4250179" y="4008441"/>
            <a:ext cx="3402478" cy="1001263"/>
          </a:xfrm>
          <a:prstGeom prst="wedgeRoundRectCallout">
            <a:avLst>
              <a:gd name="adj1" fmla="val -74994"/>
              <a:gd name="adj2" fmla="val 2595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Pass function </a:t>
            </a:r>
            <a:r>
              <a:rPr lang="en-US" b="1" i="1" dirty="0">
                <a:solidFill>
                  <a:schemeClr val="bg1"/>
                </a:solidFill>
                <a:latin typeface="Courier" pitchFamily="2" charset="0"/>
              </a:rPr>
              <a:t>hello</a:t>
            </a:r>
            <a:r>
              <a:rPr lang="en-US" sz="2000" dirty="0">
                <a:solidFill>
                  <a:schemeClr val="bg1"/>
                </a:solidFill>
              </a:rPr>
              <a:t> to </a:t>
            </a:r>
            <a:r>
              <a:rPr lang="en-US" b="1" dirty="0" err="1">
                <a:solidFill>
                  <a:schemeClr val="bg1"/>
                </a:solidFill>
                <a:latin typeface="Courier" pitchFamily="2" charset="0"/>
              </a:rPr>
              <a:t>call_func</a:t>
            </a:r>
            <a:r>
              <a:rPr lang="en-US" b="1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as an argument</a:t>
            </a:r>
          </a:p>
        </p:txBody>
      </p:sp>
    </p:spTree>
    <p:extLst>
      <p:ext uri="{BB962C8B-B14F-4D97-AF65-F5344CB8AC3E}">
        <p14:creationId xmlns:p14="http://schemas.microsoft.com/office/powerpoint/2010/main" val="9721772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1246250"/>
            <a:ext cx="8481557" cy="4462357"/>
          </a:xfrm>
        </p:spPr>
        <p:txBody>
          <a:bodyPr/>
          <a:lstStyle/>
          <a:p>
            <a:r>
              <a:rPr lang="en-US" sz="2800" b="1" i="1" dirty="0">
                <a:latin typeface="Gill Sans MT" charset="0"/>
                <a:ea typeface="Gill Sans MT" charset="0"/>
                <a:cs typeface="Gill Sans MT" charset="0"/>
              </a:rPr>
              <a:t>Instance attributes 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are replicated in every instance of a class</a:t>
            </a:r>
          </a:p>
          <a:p>
            <a:pPr lvl="1"/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Defined in __init__() or added after the class is defined</a:t>
            </a:r>
          </a:p>
          <a:p>
            <a:pPr lvl="1"/>
            <a:endParaRPr lang="en-US" sz="2200" dirty="0">
              <a:latin typeface="Gill Sans MT" charset="0"/>
              <a:ea typeface="Gill Sans MT" charset="0"/>
              <a:cs typeface="Gill Sans MT" charset="0"/>
            </a:endParaRPr>
          </a:p>
          <a:p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0"/>
              </a:spcAft>
            </a:pPr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0"/>
              </a:spcAft>
            </a:pPr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0"/>
              </a:spcAft>
            </a:pPr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Instance Attributes vs Class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90FC27-EB06-F240-941B-1CBCE2066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55" y="2855328"/>
            <a:ext cx="7772400" cy="32639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856575" y="4224185"/>
            <a:ext cx="3236798" cy="998807"/>
          </a:xfrm>
          <a:prstGeom prst="wedgeRoundRectCallout">
            <a:avLst>
              <a:gd name="adj1" fmla="val -76900"/>
              <a:gd name="adj2" fmla="val -454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distinct instance of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is included in every instance of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class Employee</a:t>
            </a:r>
          </a:p>
        </p:txBody>
      </p:sp>
    </p:spTree>
    <p:extLst>
      <p:ext uri="{BB962C8B-B14F-4D97-AF65-F5344CB8AC3E}">
        <p14:creationId xmlns:p14="http://schemas.microsoft.com/office/powerpoint/2010/main" val="771363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8A3860-3877-0745-A6BC-61ACC67D3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2381156"/>
            <a:ext cx="6353670" cy="388338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1074090"/>
            <a:ext cx="8851674" cy="446235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</a:t>
            </a:r>
            <a:r>
              <a:rPr lang="en-US" sz="2800" b="1" i="1" dirty="0">
                <a:latin typeface="Gill Sans MT" charset="0"/>
                <a:ea typeface="Gill Sans MT" charset="0"/>
                <a:cs typeface="Gill Sans MT" charset="0"/>
              </a:rPr>
              <a:t> Class attribute 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exists exactly </a:t>
            </a:r>
            <a:r>
              <a:rPr lang="en-US" sz="2800" b="1" dirty="0">
                <a:latin typeface="Gill Sans MT" charset="0"/>
                <a:ea typeface="Gill Sans MT" charset="0"/>
                <a:cs typeface="Gill Sans MT" charset="0"/>
              </a:rPr>
              <a:t>once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across all instances of a class</a:t>
            </a:r>
          </a:p>
          <a:p>
            <a:pPr lvl="1"/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Defined outside __init__() or after the class is defined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Instance Attributes vs Class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387055" y="2551980"/>
            <a:ext cx="3842545" cy="1225541"/>
          </a:xfrm>
          <a:prstGeom prst="wedgeRoundRectCallout">
            <a:avLst>
              <a:gd name="adj1" fmla="val -66438"/>
              <a:gd name="adj2" fmla="val -1649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 </a:t>
            </a:r>
            <a:r>
              <a:rPr lang="en-US" sz="2000" b="1" i="1" u="sng" dirty="0">
                <a:solidFill>
                  <a:schemeClr val="bg1"/>
                </a:solidFill>
              </a:rPr>
              <a:t>single</a:t>
            </a:r>
            <a:r>
              <a:rPr lang="en-US" sz="2000" dirty="0">
                <a:solidFill>
                  <a:schemeClr val="bg1"/>
                </a:solidFill>
              </a:rPr>
              <a:t> instance of 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Employee. activity </a:t>
            </a:r>
            <a:r>
              <a:rPr lang="en-US" sz="2000" dirty="0">
                <a:solidFill>
                  <a:schemeClr val="bg1"/>
                </a:solidFill>
              </a:rPr>
              <a:t>is </a:t>
            </a:r>
            <a:r>
              <a:rPr lang="en-US" sz="2000" b="1" i="1" u="sng" dirty="0">
                <a:solidFill>
                  <a:schemeClr val="bg1"/>
                </a:solidFill>
              </a:rPr>
              <a:t>shared</a:t>
            </a:r>
            <a:r>
              <a:rPr lang="en-US" sz="2000" dirty="0">
                <a:solidFill>
                  <a:schemeClr val="bg1"/>
                </a:solidFill>
              </a:rPr>
              <a:t> across every instance of class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Employee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4465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1450608"/>
            <a:ext cx="4002376" cy="446235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How should we reference class attributes?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Reference </a:t>
            </a:r>
            <a:r>
              <a:rPr lang="en-US" sz="2600" b="1" dirty="0">
                <a:latin typeface="Gill Sans MT" charset="0"/>
                <a:ea typeface="Gill Sans MT" charset="0"/>
                <a:cs typeface="Gill Sans MT" charset="0"/>
              </a:rPr>
              <a:t>instance</a:t>
            </a: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 attributes as </a:t>
            </a:r>
            <a:r>
              <a:rPr lang="en-US" sz="2400" dirty="0" err="1">
                <a:latin typeface="Courier" pitchFamily="2" charset="0"/>
                <a:ea typeface="Gill Sans MT" charset="0"/>
                <a:cs typeface="Gill Sans MT" charset="0"/>
              </a:rPr>
              <a:t>instance.attribute</a:t>
            </a:r>
            <a:endParaRPr lang="en-US" sz="2400" dirty="0">
              <a:latin typeface="Courier" pitchFamily="2" charset="0"/>
              <a:ea typeface="Gill Sans MT" charset="0"/>
              <a:cs typeface="Gill Sans MT" charset="0"/>
            </a:endParaRP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</a:rPr>
              <a:t>Reference </a:t>
            </a:r>
            <a:r>
              <a:rPr lang="en-US" sz="2800" b="1" dirty="0">
                <a:latin typeface="Gill Sans MT" charset="0"/>
              </a:rPr>
              <a:t>class</a:t>
            </a:r>
            <a:r>
              <a:rPr lang="en-US" sz="2800" dirty="0">
                <a:latin typeface="Gill Sans MT" charset="0"/>
              </a:rPr>
              <a:t> attributes as </a:t>
            </a:r>
            <a:r>
              <a:rPr lang="en-US" sz="2400" dirty="0" err="1">
                <a:latin typeface="Courier" pitchFamily="2" charset="0"/>
              </a:rPr>
              <a:t>class.attribute</a:t>
            </a:r>
            <a:endParaRPr lang="en-US" sz="2800" dirty="0">
              <a:latin typeface="Courier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Referencing class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D83FF5-6E92-4040-8BFC-3ED5E1040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001" y="1283634"/>
            <a:ext cx="4547625" cy="4415491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36CC51D-F471-034D-89E3-890F653B8EF0}"/>
              </a:ext>
            </a:extLst>
          </p:cNvPr>
          <p:cNvSpPr/>
          <p:nvPr/>
        </p:nvSpPr>
        <p:spPr>
          <a:xfrm>
            <a:off x="6445769" y="3069015"/>
            <a:ext cx="2632915" cy="1278133"/>
          </a:xfrm>
          <a:prstGeom prst="wedgeRoundRectCallout">
            <a:avLst>
              <a:gd name="adj1" fmla="val -50854"/>
              <a:gd name="adj2" fmla="val -7035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Reference the        class attribute as</a:t>
            </a:r>
          </a:p>
          <a:p>
            <a:pPr algn="ctr"/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Class.attribute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2098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1699330"/>
            <a:ext cx="4900800" cy="446235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We </a:t>
            </a:r>
            <a:r>
              <a:rPr lang="en-US" sz="2800" i="1" dirty="0">
                <a:latin typeface="Gill Sans MT" charset="0"/>
                <a:ea typeface="Gill Sans MT" charset="0"/>
                <a:cs typeface="Gill Sans MT" charset="0"/>
              </a:rPr>
              <a:t>can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also reference class attributes as </a:t>
            </a:r>
            <a:r>
              <a:rPr lang="en-US" sz="2400" dirty="0" err="1">
                <a:latin typeface="Courier" pitchFamily="2" charset="0"/>
                <a:ea typeface="Gill Sans MT" charset="0"/>
                <a:cs typeface="Gill Sans MT" charset="0"/>
              </a:rPr>
              <a:t>instance.class_attribute</a:t>
            </a:r>
            <a:r>
              <a:rPr lang="en-US" sz="2400" dirty="0">
                <a:latin typeface="Courier" pitchFamily="2" charset="0"/>
                <a:ea typeface="Gill Sans MT" charset="0"/>
                <a:cs typeface="Gill Sans MT" charset="0"/>
              </a:rPr>
              <a:t> 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BUT that can lead to unexpected behavior</a:t>
            </a:r>
            <a:endParaRPr lang="en-US" sz="2800" dirty="0">
              <a:latin typeface="Courier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could possibly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180C7-5482-D648-8242-C1F28BC4C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303" y="1259172"/>
            <a:ext cx="3990186" cy="4902515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6BB789A-9F5A-D441-BC2A-76B082F4CFFA}"/>
              </a:ext>
            </a:extLst>
          </p:cNvPr>
          <p:cNvSpPr/>
          <p:nvPr/>
        </p:nvSpPr>
        <p:spPr>
          <a:xfrm>
            <a:off x="301638" y="4497050"/>
            <a:ext cx="4536665" cy="764499"/>
          </a:xfrm>
          <a:prstGeom prst="wedgeRoundRectCallout">
            <a:avLst>
              <a:gd name="adj1" fmla="val 48702"/>
              <a:gd name="adj2" fmla="val 1172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Treating c1.cnt like an </a:t>
            </a:r>
            <a:r>
              <a:rPr lang="en-US" sz="2000" b="1" dirty="0">
                <a:solidFill>
                  <a:schemeClr val="bg1"/>
                </a:solidFill>
              </a:rPr>
              <a:t>instance</a:t>
            </a:r>
            <a:r>
              <a:rPr lang="en-US" sz="2000" dirty="0">
                <a:solidFill>
                  <a:schemeClr val="bg1"/>
                </a:solidFill>
              </a:rPr>
              <a:t> attribute, but it’s a </a:t>
            </a:r>
            <a:r>
              <a:rPr lang="en-US" sz="2000" b="1" dirty="0">
                <a:solidFill>
                  <a:schemeClr val="bg1"/>
                </a:solidFill>
              </a:rPr>
              <a:t>class</a:t>
            </a:r>
            <a:r>
              <a:rPr lang="en-US" sz="2000" dirty="0">
                <a:solidFill>
                  <a:schemeClr val="bg1"/>
                </a:solidFill>
              </a:rPr>
              <a:t> attribute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C2B75B0-2FE1-AF40-8AD0-A71CB212F990}"/>
              </a:ext>
            </a:extLst>
          </p:cNvPr>
          <p:cNvSpPr/>
          <p:nvPr/>
        </p:nvSpPr>
        <p:spPr>
          <a:xfrm>
            <a:off x="7212975" y="4937266"/>
            <a:ext cx="1483309" cy="648565"/>
          </a:xfrm>
          <a:prstGeom prst="wedgeRoundRectCallout">
            <a:avLst>
              <a:gd name="adj1" fmla="val -137246"/>
              <a:gd name="adj2" fmla="val 1034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Oops!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3B335FFA-2F83-9B4D-B6CD-02CA22E0FF06}"/>
              </a:ext>
            </a:extLst>
          </p:cNvPr>
          <p:cNvSpPr/>
          <p:nvPr/>
        </p:nvSpPr>
        <p:spPr>
          <a:xfrm>
            <a:off x="7060367" y="4227226"/>
            <a:ext cx="2018317" cy="1934461"/>
          </a:xfrm>
          <a:prstGeom prst="wedgeRoundRectCallout">
            <a:avLst>
              <a:gd name="adj1" fmla="val -118545"/>
              <a:gd name="adj2" fmla="val -2862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Oops! c1.cnt changed because it is a reference to </a:t>
            </a:r>
            <a:r>
              <a:rPr lang="en-US" sz="2000" dirty="0" err="1">
                <a:solidFill>
                  <a:schemeClr val="bg1"/>
                </a:solidFill>
              </a:rPr>
              <a:t>Counter.cnt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6638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59CE39-58AA-CA40-A896-0D32733D2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106" y="1078874"/>
            <a:ext cx="3205619" cy="522229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1458846"/>
            <a:ext cx="4900800" cy="446235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Assigning a value to </a:t>
            </a:r>
            <a:r>
              <a:rPr lang="en-US" sz="2400" dirty="0" err="1">
                <a:latin typeface="Courier" pitchFamily="2" charset="0"/>
                <a:ea typeface="Gill Sans MT" charset="0"/>
                <a:cs typeface="Gill Sans MT" charset="0"/>
              </a:rPr>
              <a:t>instance.class_attribute</a:t>
            </a:r>
            <a:r>
              <a:rPr lang="en-US" sz="2400" dirty="0">
                <a:latin typeface="Courier" pitchFamily="2" charset="0"/>
                <a:ea typeface="Gill Sans MT" charset="0"/>
                <a:cs typeface="Gill Sans MT" charset="0"/>
              </a:rPr>
              <a:t> 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creates a new </a:t>
            </a:r>
            <a:r>
              <a:rPr lang="en-US" sz="2800" b="1" i="1" dirty="0">
                <a:latin typeface="Gill Sans MT" charset="0"/>
                <a:ea typeface="Gill Sans MT" charset="0"/>
                <a:cs typeface="Gill Sans MT" charset="0"/>
              </a:rPr>
              <a:t>instance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attribute that takes precedence over the class attribute</a:t>
            </a:r>
            <a:endParaRPr lang="en-US" sz="2800" b="1" i="1" dirty="0">
              <a:latin typeface="Courier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sz="3200" dirty="0">
                <a:latin typeface="Gill Sans MT"/>
                <a:cs typeface="Gill Sans MT"/>
              </a:rPr>
              <a:t>What could be even more confusing?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6BB789A-9F5A-D441-BC2A-76B082F4CFFA}"/>
              </a:ext>
            </a:extLst>
          </p:cNvPr>
          <p:cNvSpPr/>
          <p:nvPr/>
        </p:nvSpPr>
        <p:spPr>
          <a:xfrm>
            <a:off x="301638" y="4497050"/>
            <a:ext cx="4536665" cy="764499"/>
          </a:xfrm>
          <a:prstGeom prst="wedgeRoundRectCallout">
            <a:avLst>
              <a:gd name="adj1" fmla="val 54320"/>
              <a:gd name="adj2" fmla="val -11998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c1.cnt = 11 </a:t>
            </a:r>
            <a:r>
              <a:rPr lang="en-US" sz="2000" dirty="0">
                <a:solidFill>
                  <a:schemeClr val="bg1"/>
                </a:solidFill>
              </a:rPr>
              <a:t>creates a new instance attribute named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cnt</a:t>
            </a:r>
            <a:r>
              <a:rPr lang="en-US" sz="2000" dirty="0">
                <a:solidFill>
                  <a:schemeClr val="bg1"/>
                </a:solidFill>
              </a:rPr>
              <a:t> only in c1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C2B75B0-2FE1-AF40-8AD0-A71CB212F990}"/>
              </a:ext>
            </a:extLst>
          </p:cNvPr>
          <p:cNvSpPr/>
          <p:nvPr/>
        </p:nvSpPr>
        <p:spPr>
          <a:xfrm>
            <a:off x="6845569" y="4229871"/>
            <a:ext cx="2114333" cy="1691332"/>
          </a:xfrm>
          <a:prstGeom prst="wedgeRoundRectCallout">
            <a:avLst>
              <a:gd name="adj1" fmla="val -58946"/>
              <a:gd name="adj2" fmla="val 224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Now, </a:t>
            </a:r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c1.cnt </a:t>
            </a:r>
            <a:r>
              <a:rPr lang="en-US" dirty="0">
                <a:solidFill>
                  <a:schemeClr val="bg1"/>
                </a:solidFill>
              </a:rPr>
              <a:t>references a new 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instance</a:t>
            </a:r>
            <a:r>
              <a:rPr lang="en-US" dirty="0">
                <a:solidFill>
                  <a:schemeClr val="bg1"/>
                </a:solidFill>
              </a:rPr>
              <a:t> attribute in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c1,</a:t>
            </a:r>
            <a:r>
              <a:rPr lang="en-US" dirty="0">
                <a:solidFill>
                  <a:schemeClr val="bg1"/>
                </a:solidFill>
              </a:rPr>
              <a:t>not the class attribute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14349F4F-4B9A-2747-A07E-D5E93B27FDB9}"/>
              </a:ext>
            </a:extLst>
          </p:cNvPr>
          <p:cNvSpPr/>
          <p:nvPr/>
        </p:nvSpPr>
        <p:spPr>
          <a:xfrm>
            <a:off x="6415797" y="2689835"/>
            <a:ext cx="2509319" cy="923438"/>
          </a:xfrm>
          <a:prstGeom prst="wedgeRoundRectCallout">
            <a:avLst>
              <a:gd name="adj1" fmla="val -65116"/>
              <a:gd name="adj2" fmla="val 4339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c1.cnt </a:t>
            </a:r>
            <a:r>
              <a:rPr lang="en-US" sz="2000" dirty="0">
                <a:solidFill>
                  <a:schemeClr val="bg1"/>
                </a:solidFill>
              </a:rPr>
              <a:t>references class attribute in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c1</a:t>
            </a:r>
          </a:p>
        </p:txBody>
      </p:sp>
    </p:spTree>
    <p:extLst>
      <p:ext uri="{BB962C8B-B14F-4D97-AF65-F5344CB8AC3E}">
        <p14:creationId xmlns:p14="http://schemas.microsoft.com/office/powerpoint/2010/main" val="15861411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DD95F16-B175-9643-8684-ADDD87E18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30" y="1609562"/>
            <a:ext cx="4410845" cy="45576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1074090"/>
            <a:ext cx="8851674" cy="446235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Self is just an instance – avoid </a:t>
            </a:r>
            <a:r>
              <a:rPr lang="en-US" sz="2800" dirty="0" err="1">
                <a:latin typeface="Gill Sans MT" charset="0"/>
                <a:ea typeface="Gill Sans MT" charset="0"/>
                <a:cs typeface="Gill Sans MT" charset="0"/>
              </a:rPr>
              <a:t>self.class_attribute</a:t>
            </a: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Class Attributes and 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765177" y="1820611"/>
            <a:ext cx="5313508" cy="877620"/>
          </a:xfrm>
          <a:prstGeom prst="wedgeRoundRectCallout">
            <a:avLst>
              <a:gd name="adj1" fmla="val -62319"/>
              <a:gd name="adj2" fmla="val 3099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Python checks first for an </a:t>
            </a:r>
            <a:r>
              <a:rPr lang="en-US" sz="2000" b="1" dirty="0">
                <a:solidFill>
                  <a:schemeClr val="bg1"/>
                </a:solidFill>
              </a:rPr>
              <a:t>instance</a:t>
            </a:r>
            <a:r>
              <a:rPr lang="en-US" sz="2000" dirty="0">
                <a:solidFill>
                  <a:schemeClr val="bg1"/>
                </a:solidFill>
              </a:rPr>
              <a:t> attribute and then for a </a:t>
            </a:r>
            <a:r>
              <a:rPr lang="en-US" sz="2000" b="1" dirty="0">
                <a:solidFill>
                  <a:schemeClr val="bg1"/>
                </a:solidFill>
              </a:rPr>
              <a:t>class</a:t>
            </a:r>
            <a:r>
              <a:rPr lang="en-US" sz="2000" dirty="0">
                <a:solidFill>
                  <a:schemeClr val="bg1"/>
                </a:solidFill>
              </a:rPr>
              <a:t> attribute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AE91500-D898-5B42-AA65-71498F128A3B}"/>
              </a:ext>
            </a:extLst>
          </p:cNvPr>
          <p:cNvSpPr/>
          <p:nvPr/>
        </p:nvSpPr>
        <p:spPr>
          <a:xfrm>
            <a:off x="3765178" y="2756122"/>
            <a:ext cx="5313506" cy="877620"/>
          </a:xfrm>
          <a:prstGeom prst="wedgeRoundRectCallout">
            <a:avLst>
              <a:gd name="adj1" fmla="val -60366"/>
              <a:gd name="adj2" fmla="val -105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 </a:t>
            </a:r>
            <a:r>
              <a:rPr lang="en-US" sz="2000" b="1" dirty="0">
                <a:solidFill>
                  <a:schemeClr val="bg1"/>
                </a:solidFill>
              </a:rPr>
              <a:t>instance</a:t>
            </a:r>
            <a:r>
              <a:rPr lang="en-US" sz="2000" dirty="0">
                <a:solidFill>
                  <a:schemeClr val="bg1"/>
                </a:solidFill>
              </a:rPr>
              <a:t> attribute named ‘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cls_attr</a:t>
            </a:r>
            <a:r>
              <a:rPr lang="en-US" sz="2000" dirty="0">
                <a:solidFill>
                  <a:schemeClr val="bg1"/>
                </a:solidFill>
              </a:rPr>
              <a:t>’ so use      </a:t>
            </a:r>
            <a:r>
              <a:rPr lang="en-US" sz="2000" b="1" dirty="0">
                <a:solidFill>
                  <a:schemeClr val="bg1"/>
                </a:solidFill>
              </a:rPr>
              <a:t>class</a:t>
            </a:r>
            <a:r>
              <a:rPr lang="en-US" sz="2000" dirty="0">
                <a:solidFill>
                  <a:schemeClr val="bg1"/>
                </a:solidFill>
              </a:rPr>
              <a:t> attribute 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Confusion.cls_attr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CAA9D8D-38EA-874F-8207-5E683BCB3FC0}"/>
              </a:ext>
            </a:extLst>
          </p:cNvPr>
          <p:cNvSpPr/>
          <p:nvPr/>
        </p:nvSpPr>
        <p:spPr>
          <a:xfrm>
            <a:off x="3765177" y="3691633"/>
            <a:ext cx="5313505" cy="877620"/>
          </a:xfrm>
          <a:prstGeom prst="wedgeRoundRectCallout">
            <a:avLst>
              <a:gd name="adj1" fmla="val -85892"/>
              <a:gd name="adj2" fmla="val -3287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a new </a:t>
            </a:r>
            <a:r>
              <a:rPr lang="en-US" sz="2000" b="1" dirty="0">
                <a:solidFill>
                  <a:schemeClr val="bg1"/>
                </a:solidFill>
              </a:rPr>
              <a:t>instance</a:t>
            </a:r>
            <a:r>
              <a:rPr lang="en-US" sz="2000" dirty="0">
                <a:solidFill>
                  <a:schemeClr val="bg1"/>
                </a:solidFill>
              </a:rPr>
              <a:t> attribute named ‘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cls_attr</a:t>
            </a:r>
            <a:r>
              <a:rPr lang="en-US" sz="2000" dirty="0">
                <a:solidFill>
                  <a:schemeClr val="bg1"/>
                </a:solidFill>
              </a:rPr>
              <a:t>’ in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self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E9C18D4-A3F5-6149-A9D7-F7238122244C}"/>
              </a:ext>
            </a:extLst>
          </p:cNvPr>
          <p:cNvSpPr/>
          <p:nvPr/>
        </p:nvSpPr>
        <p:spPr>
          <a:xfrm>
            <a:off x="4679575" y="4638923"/>
            <a:ext cx="4372377" cy="897524"/>
          </a:xfrm>
          <a:prstGeom prst="wedgeRoundRectCallout">
            <a:avLst>
              <a:gd name="adj1" fmla="val -95591"/>
              <a:gd name="adj2" fmla="val -3816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the value of  </a:t>
            </a:r>
            <a:r>
              <a:rPr lang="en-US" sz="2000" b="1" dirty="0">
                <a:solidFill>
                  <a:schemeClr val="bg1"/>
                </a:solidFill>
              </a:rPr>
              <a:t>class</a:t>
            </a:r>
            <a:r>
              <a:rPr lang="en-US" sz="2000" dirty="0">
                <a:solidFill>
                  <a:schemeClr val="bg1"/>
                </a:solidFill>
              </a:rPr>
              <a:t> attribute 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Confusion.cls_attr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AE1122D-0C75-5042-9CFB-BF3BF516D8A0}"/>
              </a:ext>
            </a:extLst>
          </p:cNvPr>
          <p:cNvSpPr/>
          <p:nvPr/>
        </p:nvSpPr>
        <p:spPr>
          <a:xfrm>
            <a:off x="4721293" y="5568266"/>
            <a:ext cx="4357390" cy="877620"/>
          </a:xfrm>
          <a:prstGeom prst="wedgeRoundRectCallout">
            <a:avLst>
              <a:gd name="adj1" fmla="val -62200"/>
              <a:gd name="adj2" fmla="val 92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self’s </a:t>
            </a:r>
            <a:r>
              <a:rPr lang="en-US" sz="2000" b="1" dirty="0">
                <a:solidFill>
                  <a:schemeClr val="bg1"/>
                </a:solidFill>
              </a:rPr>
              <a:t>instance</a:t>
            </a:r>
            <a:r>
              <a:rPr lang="en-US" sz="2000" dirty="0">
                <a:solidFill>
                  <a:schemeClr val="bg1"/>
                </a:solidFill>
              </a:rPr>
              <a:t> attribute ‘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cls_attr</a:t>
            </a:r>
            <a:r>
              <a:rPr lang="en-US" sz="2000" dirty="0">
                <a:solidFill>
                  <a:schemeClr val="bg1"/>
                </a:solidFill>
              </a:rPr>
              <a:t>’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9156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1" y="1402736"/>
            <a:ext cx="8481557" cy="4462357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Static methods look just like other methods but are not associated with a specified class instance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No self parameter because the method is not associated with a a specific instance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Instance attributes are not available – no class instance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Class attributes are available</a:t>
            </a:r>
          </a:p>
          <a:p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Static methods can be replaced with procedural function calls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Static methods offer extra encapsulation and consistency</a:t>
            </a:r>
          </a:p>
          <a:p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Static methods are fairly unusual</a:t>
            </a:r>
          </a:p>
          <a:p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0"/>
              </a:spcAft>
            </a:pPr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0"/>
              </a:spcAft>
            </a:pPr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0"/>
              </a:spcAft>
            </a:pPr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Static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8951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Static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4E0E6-9779-B849-AF57-5F2415A12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44" y="1040820"/>
            <a:ext cx="6453682" cy="510723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9F5120A-C887-E343-AA8F-F101D9F93140}"/>
              </a:ext>
            </a:extLst>
          </p:cNvPr>
          <p:cNvSpPr/>
          <p:nvPr/>
        </p:nvSpPr>
        <p:spPr>
          <a:xfrm>
            <a:off x="3388913" y="715238"/>
            <a:ext cx="4704640" cy="651164"/>
          </a:xfrm>
          <a:prstGeom prst="wedgeRoundRectCallout">
            <a:avLst>
              <a:gd name="adj1" fmla="val -42873"/>
              <a:gd name="adj2" fmla="val 1015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conv</a:t>
            </a:r>
            <a:r>
              <a:rPr lang="en-US" dirty="0">
                <a:solidFill>
                  <a:schemeClr val="bg1"/>
                </a:solidFill>
              </a:rPr>
              <a:t> is a class instance.  Only one instance across all instances of class DateCompare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AACEBE0-07A3-CB45-B6AA-74DA16DAD564}"/>
              </a:ext>
            </a:extLst>
          </p:cNvPr>
          <p:cNvSpPr/>
          <p:nvPr/>
        </p:nvSpPr>
        <p:spPr>
          <a:xfrm>
            <a:off x="4197246" y="1974812"/>
            <a:ext cx="4056979" cy="378645"/>
          </a:xfrm>
          <a:prstGeom prst="wedgeRoundRectCallout">
            <a:avLst>
              <a:gd name="adj1" fmla="val -62459"/>
              <a:gd name="adj2" fmla="val 2919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a typeface="Courier New" charset="0"/>
                <a:cs typeface="Courier New" charset="0"/>
              </a:rPr>
              <a:t>No 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self</a:t>
            </a:r>
            <a:r>
              <a:rPr lang="en-US" dirty="0">
                <a:solidFill>
                  <a:schemeClr val="bg1"/>
                </a:solidFill>
                <a:ea typeface="Courier New" charset="0"/>
                <a:cs typeface="Courier New" charset="0"/>
              </a:rPr>
              <a:t> because this is a static method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BFD138F-8C8D-3A45-ADAF-EBCCC50B577A}"/>
              </a:ext>
            </a:extLst>
          </p:cNvPr>
          <p:cNvSpPr/>
          <p:nvPr/>
        </p:nvSpPr>
        <p:spPr>
          <a:xfrm>
            <a:off x="4651590" y="3112913"/>
            <a:ext cx="4056979" cy="378645"/>
          </a:xfrm>
          <a:prstGeom prst="wedgeRoundRectCallout">
            <a:avLst>
              <a:gd name="adj1" fmla="val -62828"/>
              <a:gd name="adj2" fmla="val -6186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a typeface="Courier New" charset="0"/>
                <a:cs typeface="Courier New" charset="0"/>
              </a:rPr>
              <a:t>@</a:t>
            </a:r>
            <a:r>
              <a:rPr lang="en-US" dirty="0" err="1">
                <a:solidFill>
                  <a:schemeClr val="bg1"/>
                </a:solidFill>
                <a:ea typeface="Courier New" charset="0"/>
                <a:cs typeface="Courier New" charset="0"/>
              </a:rPr>
              <a:t>staticmethod</a:t>
            </a:r>
            <a:r>
              <a:rPr lang="en-US" dirty="0">
                <a:solidFill>
                  <a:schemeClr val="bg1"/>
                </a:solidFill>
                <a:ea typeface="Courier New" charset="0"/>
                <a:cs typeface="Courier New" charset="0"/>
              </a:rPr>
              <a:t> is decorator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8153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723900"/>
            <a:ext cx="381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858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Stevens Data Repository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3778" y="1192704"/>
            <a:ext cx="873490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HW09: Build Stevens Data Repository</a:t>
            </a:r>
          </a:p>
          <a:p>
            <a:pPr lvl="1"/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Students</a:t>
            </a:r>
          </a:p>
          <a:p>
            <a:pPr lvl="1"/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Instructors</a:t>
            </a:r>
          </a:p>
          <a:p>
            <a:pPr lvl="1"/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Print Student Summary</a:t>
            </a:r>
          </a:p>
          <a:p>
            <a:pPr lvl="1">
              <a:spcAft>
                <a:spcPts val="12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Print Instructor Summary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HW10: Enhance Stevens Data Repository</a:t>
            </a:r>
          </a:p>
          <a:p>
            <a:pPr lvl="1"/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Add majors</a:t>
            </a:r>
          </a:p>
          <a:p>
            <a:pPr lvl="1">
              <a:spcAft>
                <a:spcPts val="12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Enhance Student Summary with remaining classes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HW11: Store data in SQL database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HW12: Present the data with a Flask web interface </a:t>
            </a:r>
          </a:p>
        </p:txBody>
      </p:sp>
    </p:spTree>
    <p:extLst>
      <p:ext uri="{BB962C8B-B14F-4D97-AF65-F5344CB8AC3E}">
        <p14:creationId xmlns:p14="http://schemas.microsoft.com/office/powerpoint/2010/main" val="228805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4B24C2B-BCE4-6E4A-87CA-E447D20F6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2" y="1696491"/>
            <a:ext cx="6144177" cy="441949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Functions can be nested inside other functions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Nested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70C3353-5ADF-B940-BD56-D468E62EE5B2}"/>
              </a:ext>
            </a:extLst>
          </p:cNvPr>
          <p:cNvSpPr/>
          <p:nvPr/>
        </p:nvSpPr>
        <p:spPr>
          <a:xfrm>
            <a:off x="6071698" y="1974288"/>
            <a:ext cx="2814063" cy="1001263"/>
          </a:xfrm>
          <a:prstGeom prst="wedgeRoundRectCallout">
            <a:avLst>
              <a:gd name="adj1" fmla="val -103126"/>
              <a:gd name="adj2" fmla="val 2295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inner() </a:t>
            </a:r>
            <a:r>
              <a:rPr lang="en-US" sz="2000" dirty="0">
                <a:solidFill>
                  <a:schemeClr val="bg1"/>
                </a:solidFill>
              </a:rPr>
              <a:t>is visible only within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outer()</a:t>
            </a:r>
          </a:p>
        </p:txBody>
      </p:sp>
    </p:spTree>
    <p:extLst>
      <p:ext uri="{BB962C8B-B14F-4D97-AF65-F5344CB8AC3E}">
        <p14:creationId xmlns:p14="http://schemas.microsoft.com/office/powerpoint/2010/main" val="25788277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122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  <a:latin typeface="Gill Sans MT"/>
                <a:cs typeface="Gill Sans MT"/>
              </a:rPr>
              <a:t>pp_fcall</a:t>
            </a:r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19693D-DC57-DE49-BA67-25FCE5D5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1244"/>
            <a:ext cx="9144000" cy="501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36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2192771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Nested functions are visible only inside the nesting function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Nested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14FB89-46A6-0746-9BB5-0CF7C0CCF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93" y="5300652"/>
            <a:ext cx="6571668" cy="770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944FA1-575A-1B4B-8153-8873A9593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12" y="2231430"/>
            <a:ext cx="6049697" cy="326467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70C3353-5ADF-B940-BD56-D468E62EE5B2}"/>
              </a:ext>
            </a:extLst>
          </p:cNvPr>
          <p:cNvSpPr/>
          <p:nvPr/>
        </p:nvSpPr>
        <p:spPr>
          <a:xfrm>
            <a:off x="6329937" y="3724184"/>
            <a:ext cx="2814063" cy="1001263"/>
          </a:xfrm>
          <a:prstGeom prst="wedgeRoundRectCallout">
            <a:avLst>
              <a:gd name="adj1" fmla="val -69034"/>
              <a:gd name="adj2" fmla="val 13524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inner() </a:t>
            </a:r>
            <a:r>
              <a:rPr lang="en-US" sz="2000" dirty="0">
                <a:solidFill>
                  <a:schemeClr val="bg1"/>
                </a:solidFill>
              </a:rPr>
              <a:t>is visible only within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outer()</a:t>
            </a:r>
          </a:p>
        </p:txBody>
      </p:sp>
    </p:spTree>
    <p:extLst>
      <p:ext uri="{BB962C8B-B14F-4D97-AF65-F5344CB8AC3E}">
        <p14:creationId xmlns:p14="http://schemas.microsoft.com/office/powerpoint/2010/main" val="3119680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66A81FE-0D1A-B146-89DD-46FFEFD60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52" y="997989"/>
            <a:ext cx="5711564" cy="52105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Decorators: Wrapping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70C3353-5ADF-B940-BD56-D468E62EE5B2}"/>
              </a:ext>
            </a:extLst>
          </p:cNvPr>
          <p:cNvSpPr/>
          <p:nvPr/>
        </p:nvSpPr>
        <p:spPr>
          <a:xfrm>
            <a:off x="5216900" y="3313483"/>
            <a:ext cx="2814063" cy="1001263"/>
          </a:xfrm>
          <a:prstGeom prst="wedgeRoundRectCallout">
            <a:avLst>
              <a:gd name="adj1" fmla="val -128244"/>
              <a:gd name="adj2" fmla="val 1344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Return the </a:t>
            </a:r>
            <a:r>
              <a:rPr lang="en-US" sz="2000" b="1" i="1" dirty="0">
                <a:solidFill>
                  <a:schemeClr val="bg1"/>
                </a:solidFill>
                <a:latin typeface="+mj-lt"/>
              </a:rPr>
              <a:t>inner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wrapper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 function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FA71B12-AFC1-E340-AADF-0BE3EAACE86C}"/>
              </a:ext>
            </a:extLst>
          </p:cNvPr>
          <p:cNvSpPr/>
          <p:nvPr/>
        </p:nvSpPr>
        <p:spPr>
          <a:xfrm>
            <a:off x="4002375" y="4618755"/>
            <a:ext cx="4706194" cy="1047528"/>
          </a:xfrm>
          <a:prstGeom prst="wedgeRoundRectCallout">
            <a:avLst>
              <a:gd name="adj1" fmla="val -101909"/>
              <a:gd name="adj2" fmla="val -4564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hello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is now the decorated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hello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so calling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hello()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calls 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my_decorator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()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that  calls the original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hello()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A239C33-8E7B-8E49-8C6A-C2A8CC161EFB}"/>
              </a:ext>
            </a:extLst>
          </p:cNvPr>
          <p:cNvSpPr/>
          <p:nvPr/>
        </p:nvSpPr>
        <p:spPr>
          <a:xfrm>
            <a:off x="5216900" y="997989"/>
            <a:ext cx="2622956" cy="782458"/>
          </a:xfrm>
          <a:prstGeom prst="wedgeRoundRectCallout">
            <a:avLst>
              <a:gd name="adj1" fmla="val -105871"/>
              <a:gd name="adj2" fmla="val 2092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arbitrary function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C436C40-4F77-EC47-979C-36A0798386DB}"/>
              </a:ext>
            </a:extLst>
          </p:cNvPr>
          <p:cNvSpPr/>
          <p:nvPr/>
        </p:nvSpPr>
        <p:spPr>
          <a:xfrm>
            <a:off x="2008683" y="5757112"/>
            <a:ext cx="3657599" cy="402288"/>
          </a:xfrm>
          <a:prstGeom prst="wedgeRoundRectCallout">
            <a:avLst>
              <a:gd name="adj1" fmla="val -73003"/>
              <a:gd name="adj2" fmla="val 793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Return value from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hello()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542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375215-8911-7A42-845E-E3D417287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36" y="1135045"/>
            <a:ext cx="5599000" cy="507236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@decorator syntax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70C3353-5ADF-B940-BD56-D468E62EE5B2}"/>
              </a:ext>
            </a:extLst>
          </p:cNvPr>
          <p:cNvSpPr/>
          <p:nvPr/>
        </p:nvSpPr>
        <p:spPr>
          <a:xfrm>
            <a:off x="3287486" y="2812328"/>
            <a:ext cx="3668485" cy="1001263"/>
          </a:xfrm>
          <a:prstGeom prst="wedgeRoundRectCallout">
            <a:avLst>
              <a:gd name="adj1" fmla="val -76145"/>
              <a:gd name="adj2" fmla="val 2322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Syntactic shortcut for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hi = 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my_decorator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(hi)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FA71B12-AFC1-E340-AADF-0BE3EAACE86C}"/>
              </a:ext>
            </a:extLst>
          </p:cNvPr>
          <p:cNvSpPr/>
          <p:nvPr/>
        </p:nvSpPr>
        <p:spPr>
          <a:xfrm>
            <a:off x="4321807" y="4229591"/>
            <a:ext cx="3428107" cy="1261283"/>
          </a:xfrm>
          <a:prstGeom prst="wedgeRoundRectCallout">
            <a:avLst>
              <a:gd name="adj1" fmla="val -146978"/>
              <a:gd name="adj2" fmla="val -828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Now we can call the </a:t>
            </a:r>
            <a:r>
              <a:rPr lang="en-US" sz="2000" b="1" i="1" dirty="0">
                <a:solidFill>
                  <a:schemeClr val="bg1"/>
                </a:solidFill>
                <a:latin typeface="+mj-lt"/>
              </a:rPr>
              <a:t>decorated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hi()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which calls the </a:t>
            </a:r>
            <a:r>
              <a:rPr lang="en-US" sz="2000" b="1" i="1" dirty="0">
                <a:solidFill>
                  <a:schemeClr val="bg1"/>
                </a:solidFill>
                <a:latin typeface="+mj-lt"/>
              </a:rPr>
              <a:t>origina</a:t>
            </a:r>
            <a:r>
              <a:rPr lang="en-US" b="1" i="1" dirty="0">
                <a:solidFill>
                  <a:schemeClr val="bg1"/>
                </a:solidFill>
                <a:latin typeface="+mj-lt"/>
              </a:rPr>
              <a:t>l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hi()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76317783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169410</TotalTime>
  <Words>2389</Words>
  <Application>Microsoft Macintosh PowerPoint</Application>
  <PresentationFormat>On-screen Show (4:3)</PresentationFormat>
  <Paragraphs>555</Paragraphs>
  <Slides>61</Slides>
  <Notes>61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61</vt:i4>
      </vt:variant>
    </vt:vector>
  </HeadingPairs>
  <TitlesOfParts>
    <vt:vector size="79" baseType="lpstr">
      <vt:lpstr>ＭＳ Ｐゴシック</vt:lpstr>
      <vt:lpstr>Arial</vt:lpstr>
      <vt:lpstr>Calibri</vt:lpstr>
      <vt:lpstr>Casual</vt:lpstr>
      <vt:lpstr>Century Gothic</vt:lpstr>
      <vt:lpstr>Courier</vt:lpstr>
      <vt:lpstr>Courier New</vt:lpstr>
      <vt:lpstr>Gill Sans MT</vt:lpstr>
      <vt:lpstr>Times New Roman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Today’s topics</vt:lpstr>
      <vt:lpstr>Decorators</vt:lpstr>
      <vt:lpstr>Python functions are first-class objects</vt:lpstr>
      <vt:lpstr>Python functions are first-class objects</vt:lpstr>
      <vt:lpstr>Nested functions</vt:lpstr>
      <vt:lpstr>Nested functions</vt:lpstr>
      <vt:lpstr>Decorators: Wrapping functions</vt:lpstr>
      <vt:lpstr>@decorator syntax</vt:lpstr>
      <vt:lpstr>One decorator, many functions</vt:lpstr>
      <vt:lpstr>Decorating functions with arguments</vt:lpstr>
      <vt:lpstr>Execution time decorator</vt:lpstr>
      <vt:lpstr>decorators: execution time</vt:lpstr>
      <vt:lpstr>decorators: execution time</vt:lpstr>
      <vt:lpstr>decorators: logging function calls</vt:lpstr>
      <vt:lpstr>Decorators summary</vt:lpstr>
      <vt:lpstr>PowerPoint Presentation</vt:lpstr>
      <vt:lpstr>Encapsulation/Information Hiding: Public vs Private interfaces in classes</vt:lpstr>
      <vt:lpstr>What are we protecting from whom and why? </vt:lpstr>
      <vt:lpstr>Private/Protected attributes/methods</vt:lpstr>
      <vt:lpstr>Private/Protected in Python</vt:lpstr>
      <vt:lpstr>Private/Protected in Python</vt:lpstr>
      <vt:lpstr>Private/Protected in Python</vt:lpstr>
      <vt:lpstr>e-Commerce Shopping Cart Item</vt:lpstr>
      <vt:lpstr>Java-inspired Item class methods</vt:lpstr>
      <vt:lpstr>Adjust price to include 20% discount</vt:lpstr>
      <vt:lpstr>Pythonic Item class</vt:lpstr>
      <vt:lpstr>Discounting the price of Items</vt:lpstr>
      <vt:lpstr>Encapsulation is a good thing…</vt:lpstr>
      <vt:lpstr>Encapsulation is a good thing…</vt:lpstr>
      <vt:lpstr>@property, @setter</vt:lpstr>
      <vt:lpstr>Changing quantity to an @property</vt:lpstr>
      <vt:lpstr>Getting Item.quantity with @property</vt:lpstr>
      <vt:lpstr>What if we need a setter()?</vt:lpstr>
      <vt:lpstr>Adding a setter()</vt:lpstr>
      <vt:lpstr>Using the setter()</vt:lpstr>
      <vt:lpstr>@property/@attribute.setter review</vt:lpstr>
      <vt:lpstr>@property/@attribute.setter example</vt:lpstr>
      <vt:lpstr>@property/@attribute.setter example</vt:lpstr>
      <vt:lpstr>@property/@attribute.setter example</vt:lpstr>
      <vt:lpstr>@property/@attribute.setter example</vt:lpstr>
      <vt:lpstr>@property/@attribute.setter example</vt:lpstr>
      <vt:lpstr>@property/@attribute.setter Summary</vt:lpstr>
      <vt:lpstr>PowerPoint Presentation</vt:lpstr>
      <vt:lpstr>Polymorphism</vt:lpstr>
      <vt:lpstr>Dynamic and Static Typing</vt:lpstr>
      <vt:lpstr>Duck Typing</vt:lpstr>
      <vt:lpstr>Duck typing example</vt:lpstr>
      <vt:lpstr>PowerPoint Presentation</vt:lpstr>
      <vt:lpstr>Instance Attributes vs Class Attributes</vt:lpstr>
      <vt:lpstr>Instance Attributes vs Class Attributes</vt:lpstr>
      <vt:lpstr>Referencing class attributes</vt:lpstr>
      <vt:lpstr>What could possibly go wrong?</vt:lpstr>
      <vt:lpstr>What could be even more confusing?</vt:lpstr>
      <vt:lpstr>Class Attributes and self</vt:lpstr>
      <vt:lpstr>Static Methods</vt:lpstr>
      <vt:lpstr>Static Methods</vt:lpstr>
      <vt:lpstr>PowerPoint Presentation</vt:lpstr>
      <vt:lpstr>Stevens Data Repository</vt:lpstr>
      <vt:lpstr>Questions?</vt:lpstr>
      <vt:lpstr>pp_fcall</vt:lpstr>
    </vt:vector>
  </TitlesOfParts>
  <Company>Stevens Institute of Technology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James Rowland</cp:lastModifiedBy>
  <cp:revision>2245</cp:revision>
  <cp:lastPrinted>2014-07-29T20:42:09Z</cp:lastPrinted>
  <dcterms:created xsi:type="dcterms:W3CDTF">2013-11-01T14:42:31Z</dcterms:created>
  <dcterms:modified xsi:type="dcterms:W3CDTF">2018-06-13T00:02:32Z</dcterms:modified>
</cp:coreProperties>
</file>